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rawings/drawing2.xml" ContentType="application/vnd.openxmlformats-officedocument.drawingml.chartshapes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</p:sldMasterIdLst>
  <p:notesMasterIdLst>
    <p:notesMasterId r:id="rId57"/>
  </p:notesMasterIdLst>
  <p:sldIdLst>
    <p:sldId id="481" r:id="rId3"/>
    <p:sldId id="299" r:id="rId4"/>
    <p:sldId id="300" r:id="rId5"/>
    <p:sldId id="448" r:id="rId6"/>
    <p:sldId id="482" r:id="rId7"/>
    <p:sldId id="453" r:id="rId8"/>
    <p:sldId id="490" r:id="rId9"/>
    <p:sldId id="491" r:id="rId10"/>
    <p:sldId id="457" r:id="rId11"/>
    <p:sldId id="449" r:id="rId12"/>
    <p:sldId id="451" r:id="rId13"/>
    <p:sldId id="450" r:id="rId14"/>
    <p:sldId id="345" r:id="rId15"/>
    <p:sldId id="436" r:id="rId16"/>
    <p:sldId id="413" r:id="rId17"/>
    <p:sldId id="374" r:id="rId18"/>
    <p:sldId id="375" r:id="rId19"/>
    <p:sldId id="446" r:id="rId20"/>
    <p:sldId id="447" r:id="rId21"/>
    <p:sldId id="420" r:id="rId22"/>
    <p:sldId id="422" r:id="rId23"/>
    <p:sldId id="466" r:id="rId24"/>
    <p:sldId id="467" r:id="rId25"/>
    <p:sldId id="388" r:id="rId26"/>
    <p:sldId id="389" r:id="rId27"/>
    <p:sldId id="424" r:id="rId28"/>
    <p:sldId id="391" r:id="rId29"/>
    <p:sldId id="465" r:id="rId30"/>
    <p:sldId id="474" r:id="rId31"/>
    <p:sldId id="484" r:id="rId32"/>
    <p:sldId id="470" r:id="rId33"/>
    <p:sldId id="477" r:id="rId34"/>
    <p:sldId id="478" r:id="rId35"/>
    <p:sldId id="479" r:id="rId36"/>
    <p:sldId id="493" r:id="rId37"/>
    <p:sldId id="494" r:id="rId38"/>
    <p:sldId id="480" r:id="rId39"/>
    <p:sldId id="471" r:id="rId40"/>
    <p:sldId id="472" r:id="rId41"/>
    <p:sldId id="392" r:id="rId42"/>
    <p:sldId id="445" r:id="rId43"/>
    <p:sldId id="485" r:id="rId44"/>
    <p:sldId id="487" r:id="rId45"/>
    <p:sldId id="435" r:id="rId46"/>
    <p:sldId id="492" r:id="rId47"/>
    <p:sldId id="476" r:id="rId48"/>
    <p:sldId id="458" r:id="rId49"/>
    <p:sldId id="460" r:id="rId50"/>
    <p:sldId id="423" r:id="rId51"/>
    <p:sldId id="461" r:id="rId52"/>
    <p:sldId id="462" r:id="rId53"/>
    <p:sldId id="488" r:id="rId54"/>
    <p:sldId id="489" r:id="rId55"/>
    <p:sldId id="475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3300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-558"/>
      </p:cViewPr>
      <p:guideLst>
        <p:guide orient="horz" pos="211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109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D:\YDS\MTR-Vision%202020\Write%20ups\Cause%20of%20Blindess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53153153153153"/>
          <c:y val="0.29011665208515602"/>
          <c:w val="0.70232744555579352"/>
          <c:h val="0.623404366120901"/>
        </c:manualLayout>
      </c:layout>
      <c:pie3DChart>
        <c:varyColors val="1"/>
        <c:ser>
          <c:idx val="0"/>
          <c:order val="0"/>
          <c:explosion val="1"/>
          <c:dLbls>
            <c:dLbl>
              <c:idx val="1"/>
              <c:layout>
                <c:manualLayout>
                  <c:x val="-5.8568297774659404E-2"/>
                  <c:y val="0.2980029971501104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0.107816238316745"/>
                  <c:y val="0.32163543913446641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-0.13237554464107787"/>
                  <c:y val="0.23172128236445713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-0.11122319169563308"/>
                  <c:y val="-1.1269216347956508E-2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-0.10106441086756"/>
                  <c:y val="-0.105816356288797"/>
                </c:manualLayout>
              </c:layout>
              <c:showCatName val="1"/>
              <c:showPercent val="1"/>
            </c:dLbl>
            <c:dLbl>
              <c:idx val="6"/>
              <c:layout>
                <c:manualLayout>
                  <c:x val="-8.1672223404506503E-3"/>
                  <c:y val="-0.16149689622130625"/>
                </c:manualLayout>
              </c:layout>
              <c:showCatName val="1"/>
              <c:showPercent val="1"/>
            </c:dLbl>
            <c:dLbl>
              <c:idx val="7"/>
              <c:delete val="1"/>
            </c:dLbl>
            <c:dLbl>
              <c:idx val="8"/>
              <c:layout>
                <c:manualLayout>
                  <c:x val="9.5254900569861772E-2"/>
                  <c:y val="-0.207491563554556"/>
                </c:manualLayout>
              </c:layout>
              <c:showCatName val="1"/>
            </c:dLbl>
            <c:dLbl>
              <c:idx val="9"/>
              <c:delete val="1"/>
            </c:dLbl>
            <c:dLbl>
              <c:idx val="10"/>
              <c:delete val="1"/>
            </c:dLbl>
            <c:txPr>
              <a:bodyPr/>
              <a:lstStyle/>
              <a:p>
                <a:pPr>
                  <a:defRPr sz="1050" b="1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Sheet1!$D$30:$D$40</c:f>
              <c:strCache>
                <c:ptCount val="11"/>
                <c:pt idx="0">
                  <c:v>Catataract</c:v>
                </c:pt>
                <c:pt idx="1">
                  <c:v>Retinal Diseases</c:v>
                </c:pt>
                <c:pt idx="2">
                  <c:v>Glaucoma</c:v>
                </c:pt>
                <c:pt idx="3">
                  <c:v>Trachoma</c:v>
                </c:pt>
                <c:pt idx="4">
                  <c:v>Other infection</c:v>
                </c:pt>
                <c:pt idx="5">
                  <c:v>Trauma</c:v>
                </c:pt>
                <c:pt idx="6">
                  <c:v>Small Pox</c:v>
                </c:pt>
                <c:pt idx="7">
                  <c:v>Amblyopia</c:v>
                </c:pt>
                <c:pt idx="8">
                  <c:v>Nutritional</c:v>
                </c:pt>
                <c:pt idx="9">
                  <c:v>Miscellaneous combination</c:v>
                </c:pt>
                <c:pt idx="10">
                  <c:v>Undertermined</c:v>
                </c:pt>
              </c:strCache>
            </c:strRef>
          </c:cat>
          <c:val>
            <c:numRef>
              <c:f>Sheet1!$E$30:$E$40</c:f>
              <c:numCache>
                <c:formatCode>General</c:formatCode>
                <c:ptCount val="11"/>
                <c:pt idx="0">
                  <c:v>72.099999999999994</c:v>
                </c:pt>
                <c:pt idx="1">
                  <c:v>3.3</c:v>
                </c:pt>
                <c:pt idx="2">
                  <c:v>3.2</c:v>
                </c:pt>
                <c:pt idx="3">
                  <c:v>2.4</c:v>
                </c:pt>
                <c:pt idx="4">
                  <c:v>2.8</c:v>
                </c:pt>
                <c:pt idx="5">
                  <c:v>2.4</c:v>
                </c:pt>
                <c:pt idx="6">
                  <c:v>2.2000000000000002</c:v>
                </c:pt>
                <c:pt idx="7">
                  <c:v>1.3</c:v>
                </c:pt>
                <c:pt idx="8">
                  <c:v>0.9</c:v>
                </c:pt>
                <c:pt idx="9">
                  <c:v>7.5</c:v>
                </c:pt>
                <c:pt idx="10">
                  <c:v>1.8</c:v>
                </c:pt>
              </c:numCache>
            </c:numRef>
          </c:val>
        </c:ser>
        <c:dLbls>
          <c:showVal val="1"/>
        </c:dLbls>
      </c:pie3DChart>
    </c:plotArea>
    <c:plotVisOnly val="1"/>
    <c:dispBlanksAs val="zero"/>
  </c:chart>
  <c:spPr>
    <a:solidFill>
      <a:schemeClr val="bg1">
        <a:lumMod val="85000"/>
      </a:schemeClr>
    </a:solidFill>
  </c:sp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6650943396226412E-2"/>
          <c:y val="0.10272988505747102"/>
          <c:w val="0.84040880503144599"/>
          <c:h val="0.81178160919540354"/>
        </c:manualLayout>
      </c:layout>
      <c:pie3DChart>
        <c:varyColors val="1"/>
        <c:ser>
          <c:idx val="0"/>
          <c:order val="0"/>
          <c:dLbls>
            <c:dLbl>
              <c:idx val="1"/>
              <c:layout>
                <c:manualLayout>
                  <c:x val="0.12319342894638219"/>
                  <c:y val="-6.8237024807382904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3.5714285714285705E-2"/>
                  <c:y val="8.3945051223435867E-3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0"/>
                  <c:y val="-1.1913682160697599E-2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2.1350065616797909E-2"/>
                  <c:y val="-6.6675556684446691E-2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6.1224925009373786E-2"/>
                  <c:y val="-0.100961815256964"/>
                </c:manualLayout>
              </c:layout>
              <c:showCatName val="1"/>
              <c:showPercent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layout>
                <c:manualLayout>
                  <c:x val="0.405233063437825"/>
                  <c:y val="0.1206896551724140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/>
                      <a:t>Diabetic </a:t>
                    </a:r>
                    <a:r>
                      <a:rPr lang="en-US" sz="1100" dirty="0"/>
                      <a:t>Retinopathy
</a:t>
                    </a:r>
                    <a:r>
                      <a:rPr lang="en-US" sz="1100" dirty="0" smtClean="0"/>
                      <a:t>0.2%</a:t>
                    </a:r>
                    <a:endParaRPr lang="en-US" sz="1100" dirty="0"/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Sheet1!$A$3:$A$13</c:f>
              <c:strCache>
                <c:ptCount val="11"/>
                <c:pt idx="0">
                  <c:v>Cataract</c:v>
                </c:pt>
                <c:pt idx="1">
                  <c:v>Retinal Diseases</c:v>
                </c:pt>
                <c:pt idx="2">
                  <c:v>Cornea</c:v>
                </c:pt>
                <c:pt idx="3">
                  <c:v>Glaucoma</c:v>
                </c:pt>
                <c:pt idx="4">
                  <c:v>Refractive Error</c:v>
                </c:pt>
                <c:pt idx="5">
                  <c:v>ARMD</c:v>
                </c:pt>
                <c:pt idx="6">
                  <c:v>Globe abnormality</c:v>
                </c:pt>
                <c:pt idx="7">
                  <c:v>Other/undetermined</c:v>
                </c:pt>
                <c:pt idx="8">
                  <c:v>Surgical Complications</c:v>
                </c:pt>
                <c:pt idx="9">
                  <c:v>Trachoma</c:v>
                </c:pt>
                <c:pt idx="10">
                  <c:v>Diabetic Retinopathy</c:v>
                </c:pt>
              </c:strCache>
            </c:strRef>
          </c:cat>
          <c:val>
            <c:numRef>
              <c:f>Sheet1!$N$3:$N$13</c:f>
              <c:numCache>
                <c:formatCode>0.0</c:formatCode>
                <c:ptCount val="11"/>
                <c:pt idx="0">
                  <c:v>66.472727272725166</c:v>
                </c:pt>
                <c:pt idx="1">
                  <c:v>9.2000000000000011</c:v>
                </c:pt>
                <c:pt idx="2">
                  <c:v>5.8181818181816896</c:v>
                </c:pt>
                <c:pt idx="3">
                  <c:v>4.8999999999999986</c:v>
                </c:pt>
                <c:pt idx="4">
                  <c:v>4.6444444444444386</c:v>
                </c:pt>
                <c:pt idx="5">
                  <c:v>4.0777777777777766</c:v>
                </c:pt>
                <c:pt idx="6">
                  <c:v>2.8636363636363642</c:v>
                </c:pt>
                <c:pt idx="7">
                  <c:v>1.6</c:v>
                </c:pt>
                <c:pt idx="8">
                  <c:v>1.1700000000000021</c:v>
                </c:pt>
                <c:pt idx="9">
                  <c:v>0.74444444444444668</c:v>
                </c:pt>
                <c:pt idx="10">
                  <c:v>0.36363636363636426</c:v>
                </c:pt>
              </c:numCache>
            </c:numRef>
          </c:val>
        </c:ser>
        <c:dLbls>
          <c:showVal val="1"/>
        </c:dLbls>
      </c:pie3DChart>
    </c:plotArea>
    <c:plotVisOnly val="1"/>
    <c:dispBlanksAs val="zero"/>
  </c:chart>
  <c:spPr>
    <a:solidFill>
      <a:srgbClr val="FFC000"/>
    </a:solidFill>
  </c:spPr>
  <c:externalData r:id="rId2"/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0.03226</cdr:y>
    </cdr:from>
    <cdr:to>
      <cdr:x>0.4</cdr:x>
      <cdr:y>0.1129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52400"/>
          <a:ext cx="1676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NBS 1981</a:t>
          </a:r>
          <a:endParaRPr lang="en-US" sz="18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0.57374</cdr:x>
      <cdr:y>0.03048</cdr:y>
    </cdr:from>
    <cdr:to>
      <cdr:x>0.98446</cdr:x>
      <cdr:y>0.11112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48272" y="144016"/>
          <a:ext cx="1752624" cy="3809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en-US" sz="1800" b="1" dirty="0" smtClean="0"/>
            <a:t>RAAB 2010</a:t>
          </a:r>
          <a:endParaRPr lang="en-US" sz="18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94FD37-D861-444C-90F1-680A89FAF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EAC47E-E6DA-4755-AF2C-EFDDACCCBA2B}" type="slidenum">
              <a:rPr lang="en-US" smtClean="0">
                <a:latin typeface="Arial" charset="0"/>
                <a:ea typeface="ＭＳ Ｐゴシック" pitchFamily="34" charset="-128"/>
              </a:rPr>
              <a:pPr/>
              <a:t>2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DD07BA-2C7A-4AFB-98D5-74C591A45A08}" type="slidenum">
              <a:rPr lang="en-US" smtClean="0">
                <a:latin typeface="Arial" charset="0"/>
                <a:ea typeface="ＭＳ Ｐゴシック" pitchFamily="34" charset="-128"/>
              </a:rPr>
              <a:pPr/>
              <a:t>50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B49ADC-3E31-4252-B906-9BE85D977F88}" type="slidenum">
              <a:rPr lang="en-US" smtClean="0">
                <a:latin typeface="Arial" charset="0"/>
                <a:ea typeface="ＭＳ Ｐゴシック" pitchFamily="34" charset="-128"/>
              </a:rPr>
              <a:pPr/>
              <a:t>3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5950A1-3BD6-4F3A-B8B3-ED6FEB16FE59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8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196DDC-EF56-45F8-9081-B4D97FCED0E9}" type="slidenum">
              <a:rPr lang="en-US" smtClean="0">
                <a:latin typeface="Arial" charset="0"/>
                <a:ea typeface="ＭＳ Ｐゴシック" pitchFamily="34" charset="-128"/>
              </a:rPr>
              <a:pPr/>
              <a:t>10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379C17-887C-4FC9-97F7-395F8C5E21A1}" type="slidenum">
              <a:rPr lang="en-US" smtClean="0">
                <a:latin typeface="Arial" charset="0"/>
                <a:ea typeface="ＭＳ Ｐゴシック" pitchFamily="34" charset="-128"/>
              </a:rPr>
              <a:pPr/>
              <a:t>14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7EF6CE-79AF-40DA-AD3B-E9CF3DEA3523}" type="slidenum">
              <a:rPr lang="en-US" smtClean="0">
                <a:latin typeface="Arial" charset="0"/>
                <a:ea typeface="ＭＳ Ｐゴシック" pitchFamily="34" charset="-128"/>
              </a:rPr>
              <a:pPr/>
              <a:t>15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084445-3EE3-4B43-87EA-3C0BC177D4B8}" type="slidenum">
              <a:rPr lang="en-US" smtClean="0">
                <a:latin typeface="Arial" charset="0"/>
                <a:ea typeface="ＭＳ Ｐゴシック" pitchFamily="34" charset="-128"/>
              </a:rPr>
              <a:pPr/>
              <a:t>41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F4A356-0279-44FE-BEC0-0949E0B10626}" type="slidenum">
              <a:rPr lang="en-US" smtClean="0">
                <a:latin typeface="Arial" charset="0"/>
                <a:ea typeface="ＭＳ Ｐゴシック" pitchFamily="34" charset="-128"/>
              </a:rPr>
              <a:pPr/>
              <a:t>42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A0EF39-9B2D-4E9B-8F15-BE04463ED7BF}" type="slidenum">
              <a:rPr lang="en-US" smtClean="0">
                <a:latin typeface="Arial" charset="0"/>
                <a:ea typeface="ＭＳ Ｐゴシック" pitchFamily="34" charset="-128"/>
              </a:rPr>
              <a:pPr/>
              <a:t>48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E3CB9-68B6-4E63-9AE6-39239C8C0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09501-99AD-422A-A58E-645A75FC0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14063-A12E-493A-8903-07455526A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DA4BE-65AD-401F-80FC-467687B57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DE76E-53A3-43BC-BFA0-36889C786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EFEE1-1D24-43D8-8008-4E8FF34D0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10DFF-7E1C-4817-8AFB-E854CAC90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06A0B-03FA-4F7F-B17A-E24BEA8F7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343FC-AF0C-46D9-84E1-BFD1AFD43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82327-8ABE-451C-85FD-60605922B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C6BC1-45EC-47D4-9C01-F07D79B1C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C3C82-383C-406C-8A68-520E46396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189B4-BD54-4A94-BF8F-DCAB24B4E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3AFC4-2A00-46B1-8349-875EB99E9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BF376-05ED-4606-9B9F-B312C9EEC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9E7E9-C922-427C-A6C4-DCE308B33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602B6-9737-42A6-BB06-EF69FB105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3E1D1-B810-4EE8-AC69-213BC092F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4CC0B-2446-4AF6-9C7E-600A7B06F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F3443-7C22-46AC-9CF9-5962C3265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15FFC-F2CD-4692-856F-1233DB24E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26C17-C4EB-4ADB-A7B5-550E3D143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BE455-2DA9-4BC4-864C-5E09BA937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78FA9DE7-CAAB-47FD-85F1-FC0262614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74" r:id="rId1"/>
    <p:sldLayoutId id="2147484575" r:id="rId2"/>
    <p:sldLayoutId id="2147484576" r:id="rId3"/>
    <p:sldLayoutId id="2147484577" r:id="rId4"/>
    <p:sldLayoutId id="2147484578" r:id="rId5"/>
    <p:sldLayoutId id="2147484579" r:id="rId6"/>
    <p:sldLayoutId id="2147484580" r:id="rId7"/>
    <p:sldLayoutId id="2147484581" r:id="rId8"/>
    <p:sldLayoutId id="2147484582" r:id="rId9"/>
    <p:sldLayoutId id="2147484583" r:id="rId10"/>
    <p:sldLayoutId id="2147484584" r:id="rId11"/>
    <p:sldLayoutId id="2147484596" r:id="rId1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rbe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rbe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rbe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rbel" charset="0"/>
          <a:ea typeface="ＭＳ Ｐゴシック" charset="0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E5EEA0DB-D2CC-4D8E-80F0-B81E36A86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5" r:id="rId1"/>
    <p:sldLayoutId id="2147484586" r:id="rId2"/>
    <p:sldLayoutId id="2147484587" r:id="rId3"/>
    <p:sldLayoutId id="2147484588" r:id="rId4"/>
    <p:sldLayoutId id="2147484589" r:id="rId5"/>
    <p:sldLayoutId id="2147484590" r:id="rId6"/>
    <p:sldLayoutId id="2147484591" r:id="rId7"/>
    <p:sldLayoutId id="2147484592" r:id="rId8"/>
    <p:sldLayoutId id="2147484593" r:id="rId9"/>
    <p:sldLayoutId id="2147484594" r:id="rId10"/>
    <p:sldLayoutId id="2147484595" r:id="rId11"/>
  </p:sldLayoutIdLst>
  <p:transition spd="slow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008062"/>
          </a:xfrm>
        </p:spPr>
        <p:txBody>
          <a:bodyPr/>
          <a:lstStyle/>
          <a:p>
            <a:r>
              <a:rPr lang="en-US" sz="3200" smtClean="0">
                <a:ea typeface="ＭＳ Ｐゴシック" pitchFamily="34" charset="-128"/>
              </a:rPr>
              <a:t>Challenges of Glaucoma Care in the Himalayas</a:t>
            </a:r>
            <a:br>
              <a:rPr lang="en-US" sz="3200" smtClean="0">
                <a:ea typeface="ＭＳ Ｐゴシック" pitchFamily="34" charset="-128"/>
              </a:rPr>
            </a:br>
            <a:r>
              <a:rPr lang="en-US" sz="2400" smtClean="0">
                <a:ea typeface="ＭＳ Ｐゴシック" pitchFamily="34" charset="-128"/>
              </a:rPr>
              <a:t>(Tibet and Nepal)</a:t>
            </a:r>
          </a:p>
        </p:txBody>
      </p:sp>
      <p:pic>
        <p:nvPicPr>
          <p:cNvPr id="4099" name="Content Placeholder 5"/>
          <p:cNvPicPr>
            <a:picLocks noGrp="1"/>
          </p:cNvPicPr>
          <p:nvPr>
            <p:ph idx="1"/>
          </p:nvPr>
        </p:nvPicPr>
        <p:blipFill>
          <a:blip r:embed="rId2" cstate="print"/>
          <a:srcRect t="13336" b="13336"/>
          <a:stretch>
            <a:fillRect/>
          </a:stretch>
        </p:blipFill>
        <p:spPr>
          <a:xfrm>
            <a:off x="468313" y="1268413"/>
            <a:ext cx="8229600" cy="4525962"/>
          </a:xfrm>
        </p:spPr>
      </p:pic>
      <p:sp>
        <p:nvSpPr>
          <p:cNvPr id="4100" name="TextBox 2"/>
          <p:cNvSpPr txBox="1">
            <a:spLocks noChangeArrowheads="1"/>
          </p:cNvSpPr>
          <p:nvPr/>
        </p:nvSpPr>
        <p:spPr bwMode="auto">
          <a:xfrm>
            <a:off x="468313" y="5949950"/>
            <a:ext cx="83518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>
                <a:solidFill>
                  <a:schemeClr val="bg1"/>
                </a:solidFill>
              </a:rPr>
              <a:t>Suman Thapa MD, PhD</a:t>
            </a:r>
          </a:p>
          <a:p>
            <a:pPr algn="r"/>
            <a:r>
              <a:rPr lang="en-US" b="1">
                <a:solidFill>
                  <a:schemeClr val="bg1"/>
                </a:solidFill>
              </a:rPr>
              <a:t>     Kathmandu, Nepal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US" sz="2400" smtClean="0">
                <a:ea typeface="ＭＳ Ｐゴシック" pitchFamily="34" charset="-128"/>
              </a:rPr>
              <a:t>Glaucoma Diagnoses ( 1 year) 2011</a:t>
            </a:r>
            <a:br>
              <a:rPr lang="en-US" sz="2400" smtClean="0">
                <a:ea typeface="ＭＳ Ｐゴシック" pitchFamily="34" charset="-128"/>
              </a:rPr>
            </a:br>
            <a:r>
              <a:rPr lang="en-US" sz="2400" smtClean="0">
                <a:ea typeface="ＭＳ Ｐゴシック" pitchFamily="34" charset="-128"/>
              </a:rPr>
              <a:t>Hospital Based Data</a:t>
            </a:r>
          </a:p>
        </p:txBody>
      </p:sp>
      <p:pic>
        <p:nvPicPr>
          <p:cNvPr id="13315" name="Picture 2" descr="Nepal Map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1412875"/>
            <a:ext cx="4897438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Content Placeholder 1"/>
          <p:cNvGraphicFramePr>
            <a:graphicFrameLocks noGrp="1"/>
          </p:cNvGraphicFramePr>
          <p:nvPr>
            <p:ph idx="1"/>
          </p:nvPr>
        </p:nvGraphicFramePr>
        <p:xfrm>
          <a:off x="1258888" y="4221163"/>
          <a:ext cx="6624637" cy="2447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5015"/>
                <a:gridCol w="1008873"/>
                <a:gridCol w="1289517"/>
                <a:gridCol w="1013736"/>
                <a:gridCol w="1051245"/>
                <a:gridCol w="1126251"/>
              </a:tblGrid>
              <a:tr h="93087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FAR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WEST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(GETA)</a:t>
                      </a: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MID</a:t>
                      </a:r>
                      <a:r>
                        <a:rPr lang="en-US" sz="1600" baseline="0" dirty="0" smtClean="0"/>
                        <a:t> WEST</a:t>
                      </a:r>
                    </a:p>
                    <a:p>
                      <a:r>
                        <a:rPr lang="en-US" sz="1600" baseline="0" dirty="0" smtClean="0"/>
                        <a:t>(NGJ)</a:t>
                      </a:r>
                      <a:endParaRPr lang="en-US" sz="1600" dirty="0"/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</a:t>
                      </a:r>
                      <a:r>
                        <a:rPr lang="en-US" sz="1600" baseline="0" dirty="0" smtClean="0"/>
                        <a:t> WEST</a:t>
                      </a:r>
                    </a:p>
                    <a:p>
                      <a:r>
                        <a:rPr lang="en-US" sz="1600" baseline="0" dirty="0" smtClean="0"/>
                        <a:t>#(LEI)</a:t>
                      </a:r>
                      <a:endParaRPr lang="en-US" sz="1600" dirty="0"/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CENTRAL</a:t>
                      </a:r>
                    </a:p>
                    <a:p>
                      <a:r>
                        <a:rPr lang="en-US" sz="1600" dirty="0" smtClean="0"/>
                        <a:t>(TIO)</a:t>
                      </a:r>
                      <a:endParaRPr lang="en-US" sz="1600" dirty="0"/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EAST</a:t>
                      </a:r>
                    </a:p>
                    <a:p>
                      <a:r>
                        <a:rPr lang="en-US" sz="1600" dirty="0" smtClean="0"/>
                        <a:t>(LAHAN)</a:t>
                      </a:r>
                      <a:endParaRPr lang="en-US" sz="1600" dirty="0"/>
                    </a:p>
                  </a:txBody>
                  <a:tcPr marL="91435" marR="91435" marT="45725" marB="45725"/>
                </a:tc>
              </a:tr>
              <a:tr h="37926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POAG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459 (48.1)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435(48.6)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319 (30.5)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246 (38.2)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1110( 39.4)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35" marR="91435" marT="45725" marB="45725"/>
                </a:tc>
              </a:tr>
              <a:tr h="37926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PACG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99 (10.4)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297 (33.2)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499 (47.8)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218  (32 )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899 (32.0)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35" marR="91435" marT="45725" marB="45725"/>
                </a:tc>
              </a:tr>
              <a:tr h="37926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Sec G</a:t>
                      </a:r>
                      <a:endParaRPr lang="en-US" sz="1600" dirty="0"/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377 (39.6)</a:t>
                      </a:r>
                      <a:endParaRPr lang="en-US" sz="1600" dirty="0"/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163 (18.2)</a:t>
                      </a:r>
                      <a:endParaRPr lang="en-US" sz="1600" dirty="0"/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210 (20.2)</a:t>
                      </a:r>
                      <a:endParaRPr lang="en-US" sz="1600" dirty="0"/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86  (19.4)</a:t>
                      </a:r>
                      <a:endParaRPr lang="en-US" sz="1600" dirty="0"/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422 (15.0)</a:t>
                      </a:r>
                      <a:endParaRPr lang="en-US" sz="1600" dirty="0"/>
                    </a:p>
                  </a:txBody>
                  <a:tcPr marL="91435" marR="91435" marT="45725" marB="45725"/>
                </a:tc>
              </a:tr>
              <a:tr h="37926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CG</a:t>
                      </a:r>
                      <a:endParaRPr lang="en-US" sz="1600" dirty="0"/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 (1.9)</a:t>
                      </a:r>
                      <a:endParaRPr lang="en-US" sz="1600" dirty="0"/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 (1.5)</a:t>
                      </a:r>
                      <a:endParaRPr lang="en-US" sz="1600" dirty="0"/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28 (11.4)</a:t>
                      </a:r>
                      <a:endParaRPr lang="en-US" sz="1600" dirty="0"/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28</a:t>
                      </a:r>
                      <a:r>
                        <a:rPr lang="en-US" sz="1600" baseline="0" dirty="0" smtClean="0"/>
                        <a:t> (14.0)</a:t>
                      </a:r>
                      <a:endParaRPr lang="en-US" sz="1600" dirty="0"/>
                    </a:p>
                  </a:txBody>
                  <a:tcPr marL="91435" marR="91435" marT="45725" marB="45725"/>
                </a:tc>
              </a:tr>
            </a:tbl>
          </a:graphicData>
        </a:graphic>
      </p:graphicFrame>
      <p:sp>
        <p:nvSpPr>
          <p:cNvPr id="13360" name="TextBox 1"/>
          <p:cNvSpPr txBox="1">
            <a:spLocks noChangeArrowheads="1"/>
          </p:cNvSpPr>
          <p:nvPr/>
        </p:nvSpPr>
        <p:spPr bwMode="auto">
          <a:xfrm>
            <a:off x="1258888" y="3644900"/>
            <a:ext cx="2519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</a:t>
            </a:r>
            <a:r>
              <a:rPr lang="en-US">
                <a:solidFill>
                  <a:srgbClr val="FFFF00"/>
                </a:solidFill>
              </a:rPr>
              <a:t>PACG  = POAG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187450" y="1341438"/>
          <a:ext cx="7200900" cy="4629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300"/>
                <a:gridCol w="2400300"/>
                <a:gridCol w="2400300"/>
              </a:tblGrid>
              <a:tr h="64687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POAG </a:t>
                      </a:r>
                      <a:endParaRPr lang="en-US" sz="1800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PACG</a:t>
                      </a:r>
                      <a:endParaRPr lang="en-US" sz="1800" dirty="0"/>
                    </a:p>
                  </a:txBody>
                  <a:tcPr marL="91441" marR="91441" marT="45713" marB="45713"/>
                </a:tc>
              </a:tr>
              <a:tr h="64687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Number </a:t>
                      </a:r>
                      <a:endParaRPr lang="en-US" sz="1800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246 ( 38.2 % )</a:t>
                      </a:r>
                      <a:endParaRPr lang="en-US" sz="1800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218 ( 32 % )</a:t>
                      </a:r>
                      <a:endParaRPr lang="en-US" sz="1800" dirty="0"/>
                    </a:p>
                  </a:txBody>
                  <a:tcPr marL="91441" marR="91441" marT="45713" marB="45713"/>
                </a:tc>
              </a:tr>
              <a:tr h="53906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AGE</a:t>
                      </a:r>
                      <a:endParaRPr lang="en-US" sz="1800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65.8</a:t>
                      </a:r>
                      <a:endParaRPr lang="en-US" sz="1800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54.6</a:t>
                      </a:r>
                      <a:endParaRPr lang="en-US" sz="1800" dirty="0"/>
                    </a:p>
                  </a:txBody>
                  <a:tcPr marL="91441" marR="91441" marT="45713" marB="45713"/>
                </a:tc>
              </a:tr>
              <a:tr h="53906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SEX</a:t>
                      </a:r>
                      <a:endParaRPr lang="en-US" sz="1800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&gt;</a:t>
                      </a:r>
                      <a:r>
                        <a:rPr lang="en-US" sz="1800" baseline="0" dirty="0" smtClean="0"/>
                        <a:t> F</a:t>
                      </a:r>
                      <a:endParaRPr lang="en-US" sz="1800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 &gt; M</a:t>
                      </a:r>
                      <a:endParaRPr lang="en-US" sz="1800" dirty="0"/>
                    </a:p>
                  </a:txBody>
                  <a:tcPr marL="91441" marR="91441" marT="45713" marB="45713"/>
                </a:tc>
              </a:tr>
              <a:tr h="53906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IOP</a:t>
                      </a:r>
                      <a:endParaRPr lang="en-US" sz="1800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31.4</a:t>
                      </a:r>
                      <a:endParaRPr lang="en-US" sz="1800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38.1</a:t>
                      </a:r>
                      <a:endParaRPr lang="en-US" sz="1800" dirty="0"/>
                    </a:p>
                  </a:txBody>
                  <a:tcPr marL="91441" marR="91441" marT="45713" marB="45713"/>
                </a:tc>
              </a:tr>
              <a:tr h="53906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CDR</a:t>
                      </a:r>
                      <a:endParaRPr lang="en-US" sz="1800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0.6</a:t>
                      </a:r>
                      <a:endParaRPr lang="en-US" sz="1800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0.8</a:t>
                      </a:r>
                      <a:endParaRPr lang="en-US" sz="1800" dirty="0"/>
                    </a:p>
                  </a:txBody>
                  <a:tcPr marL="91441" marR="91441" marT="45713" marB="45713"/>
                </a:tc>
              </a:tr>
              <a:tr h="53906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VF DEFECTS</a:t>
                      </a:r>
                      <a:endParaRPr lang="en-US" sz="1800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82.5</a:t>
                      </a:r>
                      <a:r>
                        <a:rPr lang="en-US" sz="1800" baseline="0" dirty="0" smtClean="0"/>
                        <a:t> %</a:t>
                      </a:r>
                      <a:endParaRPr lang="en-US" sz="1800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 marL="91441" marR="91441" marT="45713" marB="45713"/>
                </a:tc>
              </a:tr>
              <a:tr h="64006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VA</a:t>
                      </a:r>
                      <a:endParaRPr lang="en-US" sz="1800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charset="0"/>
                        <a:buNone/>
                      </a:pPr>
                      <a:r>
                        <a:rPr lang="en-US" sz="1800" dirty="0" smtClean="0"/>
                        <a:t>&gt; 6/36  (</a:t>
                      </a:r>
                      <a:r>
                        <a:rPr lang="en-US" sz="1800" baseline="0" dirty="0" smtClean="0"/>
                        <a:t>85%)</a:t>
                      </a:r>
                    </a:p>
                    <a:p>
                      <a:pPr marL="0" indent="0" algn="l">
                        <a:buFont typeface="Wingdings" charset="0"/>
                        <a:buNone/>
                      </a:pPr>
                      <a:r>
                        <a:rPr lang="en-US" sz="1800" baseline="0" dirty="0" smtClean="0"/>
                        <a:t>(both eyes)</a:t>
                      </a:r>
                      <a:endParaRPr lang="en-US" sz="1800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&lt; 3/60 (85.5 %)</a:t>
                      </a:r>
                    </a:p>
                    <a:p>
                      <a:r>
                        <a:rPr lang="en-US" sz="1800" dirty="0" smtClean="0"/>
                        <a:t>(worse eye)</a:t>
                      </a:r>
                      <a:endParaRPr lang="en-US" sz="1800" dirty="0"/>
                    </a:p>
                  </a:txBody>
                  <a:tcPr marL="91441" marR="91441" marT="45713" marB="45713"/>
                </a:tc>
              </a:tr>
            </a:tbl>
          </a:graphicData>
        </a:graphic>
      </p:graphicFrame>
      <p:sp>
        <p:nvSpPr>
          <p:cNvPr id="1437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39813"/>
          </a:xfrm>
        </p:spPr>
        <p:txBody>
          <a:bodyPr/>
          <a:lstStyle/>
          <a:p>
            <a:r>
              <a:rPr lang="en-US" sz="2800" smtClean="0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</a:rPr>
              <a:t>DATA from Tilganga Institute of Ophthalmology, Kathmandu (2011)</a:t>
            </a:r>
          </a:p>
        </p:txBody>
      </p:sp>
      <p:sp>
        <p:nvSpPr>
          <p:cNvPr id="14377" name="TextBox 4"/>
          <p:cNvSpPr txBox="1">
            <a:spLocks noChangeArrowheads="1"/>
          </p:cNvSpPr>
          <p:nvPr/>
        </p:nvSpPr>
        <p:spPr bwMode="auto">
          <a:xfrm>
            <a:off x="1331913" y="6027738"/>
            <a:ext cx="7056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FF00"/>
                </a:solidFill>
              </a:rPr>
              <a:t>79 % PACG were asymptomatic; Sec Glaucoma: NVG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sz="3200" smtClean="0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</a:rPr>
              <a:t>Population Studies for Blindness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68313" y="1557338"/>
            <a:ext cx="7848600" cy="4751387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en-US" sz="1600" dirty="0">
              <a:latin typeface="Calibri" charset="0"/>
            </a:endParaRPr>
          </a:p>
          <a:p>
            <a:pPr>
              <a:defRPr/>
            </a:pPr>
            <a:endParaRPr lang="en-US" sz="1600" dirty="0" smtClean="0">
              <a:latin typeface="Calibri" charset="0"/>
            </a:endParaRPr>
          </a:p>
          <a:p>
            <a:pPr>
              <a:defRPr/>
            </a:pPr>
            <a:endParaRPr lang="en-US" sz="2400" dirty="0" smtClean="0">
              <a:latin typeface="Calibri" charset="0"/>
            </a:endParaRPr>
          </a:p>
          <a:p>
            <a:pPr>
              <a:defRPr/>
            </a:pPr>
            <a:endParaRPr lang="en-US" sz="2400" dirty="0">
              <a:latin typeface="Calibri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2400" dirty="0">
              <a:latin typeface="Calibri" charset="0"/>
            </a:endParaRPr>
          </a:p>
          <a:p>
            <a:pPr>
              <a:defRPr/>
            </a:pPr>
            <a:endParaRPr lang="en-US" sz="2400" dirty="0" smtClean="0">
              <a:latin typeface="Calibri" charset="0"/>
            </a:endParaRPr>
          </a:p>
          <a:p>
            <a:pPr>
              <a:defRPr/>
            </a:pPr>
            <a:r>
              <a:rPr lang="en-US" sz="2400" dirty="0">
                <a:latin typeface="Calibri" charset="0"/>
              </a:rPr>
              <a:t>D</a:t>
            </a:r>
            <a:r>
              <a:rPr lang="en-US" sz="2400" dirty="0" smtClean="0">
                <a:latin typeface="Calibri" charset="0"/>
              </a:rPr>
              <a:t>esigned specifically to estimate the causes of avoidable blindness: (Cataract, Trachoma, Vitamin A </a:t>
            </a:r>
            <a:r>
              <a:rPr lang="en-US" sz="2400" dirty="0" err="1" smtClean="0">
                <a:latin typeface="Calibri" charset="0"/>
              </a:rPr>
              <a:t>def</a:t>
            </a:r>
            <a:r>
              <a:rPr lang="en-US" sz="2400" dirty="0" smtClean="0">
                <a:latin typeface="Calibri" charset="0"/>
              </a:rPr>
              <a:t>, Trauma) </a:t>
            </a:r>
          </a:p>
          <a:p>
            <a:pPr>
              <a:defRPr/>
            </a:pPr>
            <a:endParaRPr lang="en-US" sz="2400" dirty="0" smtClean="0">
              <a:latin typeface="Calibri" charset="0"/>
            </a:endParaRPr>
          </a:p>
          <a:p>
            <a:pPr>
              <a:defRPr/>
            </a:pPr>
            <a:r>
              <a:rPr lang="en-US" sz="2400" dirty="0" smtClean="0">
                <a:latin typeface="Calibri" charset="0"/>
              </a:rPr>
              <a:t>The </a:t>
            </a:r>
            <a:r>
              <a:rPr lang="en-US" sz="2400" dirty="0">
                <a:latin typeface="Calibri" charset="0"/>
              </a:rPr>
              <a:t>NBS 1981 / RAAB 2010 estimated that glaucoma accounted for 3.8 % &amp; 5.0 % of the total blindness (underestimation, design)</a:t>
            </a:r>
          </a:p>
          <a:p>
            <a:pPr>
              <a:defRPr/>
            </a:pPr>
            <a:endParaRPr lang="en-US" sz="2400" dirty="0">
              <a:latin typeface="Calibri" charset="0"/>
            </a:endParaRPr>
          </a:p>
          <a:p>
            <a:pPr>
              <a:defRPr/>
            </a:pPr>
            <a:endParaRPr lang="en-US" sz="2400" dirty="0" smtClean="0">
              <a:latin typeface="Calibri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1600" dirty="0">
              <a:latin typeface="Calibri" charset="0"/>
            </a:endParaRPr>
          </a:p>
          <a:p>
            <a:pPr>
              <a:defRPr/>
            </a:pPr>
            <a:endParaRPr lang="en-US" sz="2800" dirty="0">
              <a:latin typeface="Calibri" charset="0"/>
            </a:endParaRPr>
          </a:p>
          <a:p>
            <a:pPr>
              <a:defRPr/>
            </a:pPr>
            <a:endParaRPr lang="en-US" sz="2800" dirty="0">
              <a:latin typeface="Calibri" charset="0"/>
            </a:endParaRPr>
          </a:p>
          <a:p>
            <a:pPr>
              <a:defRPr/>
            </a:pPr>
            <a:endParaRPr lang="en-US" dirty="0">
              <a:latin typeface="Calibri" charset="0"/>
            </a:endParaRPr>
          </a:p>
          <a:p>
            <a:pPr>
              <a:defRPr/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539750" y="5057775"/>
            <a:ext cx="7921625" cy="1800225"/>
          </a:xfrm>
        </p:spPr>
        <p:txBody>
          <a:bodyPr rtlCol="0">
            <a:normAutofit fontScale="32500" lnSpcReduction="20000"/>
          </a:bodyPr>
          <a:lstStyle/>
          <a:p>
            <a:pPr marL="342900" indent="-342900" algn="l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6200" dirty="0" smtClean="0">
                <a:solidFill>
                  <a:schemeClr val="tx1"/>
                </a:solidFill>
                <a:ea typeface="+mn-ea"/>
                <a:cs typeface="+mn-cs"/>
              </a:rPr>
              <a:t>Population based cross sectional study</a:t>
            </a:r>
          </a:p>
          <a:p>
            <a:pPr marL="342900" indent="-342900" algn="l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6200" dirty="0" smtClean="0">
                <a:solidFill>
                  <a:schemeClr val="tx1"/>
                </a:solidFill>
                <a:ea typeface="+mn-ea"/>
                <a:cs typeface="+mn-cs"/>
              </a:rPr>
              <a:t>ISGEO definitions for glaucoma</a:t>
            </a:r>
            <a:endParaRPr lang="en-US" sz="6200" dirty="0">
              <a:solidFill>
                <a:schemeClr val="tx1"/>
              </a:solidFill>
              <a:ea typeface="+mn-ea"/>
              <a:cs typeface="+mn-cs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3800" dirty="0" smtClean="0">
              <a:latin typeface="Arial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7400" dirty="0">
                <a:solidFill>
                  <a:srgbClr val="FFFF00"/>
                </a:solidFill>
                <a:ea typeface="+mn-ea"/>
                <a:cs typeface="+mn-cs"/>
              </a:rPr>
              <a:t>Represents a district in Nepal</a:t>
            </a:r>
          </a:p>
          <a:p>
            <a:pPr algn="l" eaLnBrk="1" fontAlgn="auto" hangingPunct="1">
              <a:spcAft>
                <a:spcPts val="0"/>
              </a:spcAft>
              <a:buFontTx/>
              <a:buChar char="•"/>
              <a:defRPr/>
            </a:pPr>
            <a:endParaRPr lang="en-US" sz="2400" dirty="0" smtClean="0">
              <a:latin typeface="Arial" charset="0"/>
              <a:ea typeface="+mn-ea"/>
              <a:cs typeface="+mn-cs"/>
            </a:endParaRPr>
          </a:p>
          <a:p>
            <a:pPr algn="l" eaLnBrk="1" fontAlgn="auto" hangingPunct="1">
              <a:spcAft>
                <a:spcPts val="0"/>
              </a:spcAft>
              <a:buFontTx/>
              <a:buChar char="•"/>
              <a:defRPr/>
            </a:pPr>
            <a:endParaRPr lang="en-US" sz="2000" dirty="0" smtClean="0">
              <a:latin typeface="Arial" charset="0"/>
              <a:ea typeface="+mn-ea"/>
              <a:cs typeface="+mn-cs"/>
            </a:endParaRPr>
          </a:p>
          <a:p>
            <a:pPr algn="l" eaLnBrk="1" fontAlgn="auto" hangingPunct="1">
              <a:spcAft>
                <a:spcPts val="0"/>
              </a:spcAft>
              <a:buFontTx/>
              <a:buChar char="•"/>
              <a:defRPr/>
            </a:pPr>
            <a:endParaRPr lang="en-US" sz="2000" dirty="0" smtClean="0">
              <a:latin typeface="Arial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000" dirty="0" smtClean="0">
              <a:latin typeface="Arial" charset="0"/>
              <a:ea typeface="+mn-ea"/>
              <a:cs typeface="+mn-cs"/>
            </a:endParaRP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323850" y="260350"/>
            <a:ext cx="84963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FFFF00"/>
                </a:solidFill>
                <a:latin typeface="Arial" charset="0"/>
              </a:rPr>
              <a:t>Bhaktapur Glaucoma Study, Nepal </a:t>
            </a:r>
            <a:r>
              <a:rPr lang="en-US">
                <a:latin typeface="Arial" charset="0"/>
              </a:rPr>
              <a:t>(2007-2010)</a:t>
            </a:r>
          </a:p>
        </p:txBody>
      </p:sp>
      <p:pic>
        <p:nvPicPr>
          <p:cNvPr id="16388" name="Picture 2" descr="C:\Users\User\Desktop\Cover 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628775"/>
            <a:ext cx="5265738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7988300" cy="1295400"/>
          </a:xfrm>
        </p:spPr>
        <p:txBody>
          <a:bodyPr/>
          <a:lstStyle/>
          <a:p>
            <a:pPr algn="l" eaLnBrk="1" hangingPunct="1"/>
            <a:r>
              <a:rPr lang="en-US" sz="4800" smtClean="0">
                <a:latin typeface="Calibri" pitchFamily="34" charset="0"/>
                <a:ea typeface="ＭＳ Ｐゴシック" pitchFamily="34" charset="-128"/>
              </a:rPr>
              <a:t>Results</a:t>
            </a:r>
            <a:r>
              <a:rPr lang="en-US" sz="2800" smtClean="0">
                <a:latin typeface="Arial" charset="0"/>
                <a:ea typeface="ＭＳ Ｐゴシック" pitchFamily="34" charset="-128"/>
              </a:rPr>
              <a:t/>
            </a:r>
            <a:br>
              <a:rPr lang="en-US" sz="2800" smtClean="0">
                <a:latin typeface="Arial" charset="0"/>
                <a:ea typeface="ＭＳ Ｐゴシック" pitchFamily="34" charset="-128"/>
              </a:rPr>
            </a:br>
            <a:r>
              <a:rPr lang="en-US" sz="2800" smtClean="0">
                <a:latin typeface="Arial" charset="0"/>
                <a:ea typeface="ＭＳ Ｐゴシック" pitchFamily="34" charset="-128"/>
              </a:rPr>
              <a:t/>
            </a:r>
            <a:br>
              <a:rPr lang="en-US" sz="2800" smtClean="0">
                <a:latin typeface="Arial" charset="0"/>
                <a:ea typeface="ＭＳ Ｐゴシック" pitchFamily="34" charset="-128"/>
              </a:rPr>
            </a:br>
            <a:endParaRPr lang="en-US" sz="2800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2276475"/>
            <a:ext cx="8704262" cy="3600450"/>
          </a:xfrm>
        </p:spPr>
        <p:txBody>
          <a:bodyPr/>
          <a:lstStyle/>
          <a:p>
            <a:pPr eaLnBrk="1" hangingPunct="1">
              <a:lnSpc>
                <a:spcPct val="50000"/>
              </a:lnSpc>
            </a:pPr>
            <a:endParaRPr lang="en-US" sz="2800" smtClean="0">
              <a:latin typeface="Calibri" pitchFamily="34" charset="0"/>
              <a:ea typeface="ＭＳ Ｐゴシック" pitchFamily="34" charset="-128"/>
            </a:endParaRPr>
          </a:p>
          <a:p>
            <a:pPr eaLnBrk="1" hangingPunct="1">
              <a:lnSpc>
                <a:spcPct val="50000"/>
              </a:lnSpc>
            </a:pPr>
            <a:endParaRPr lang="en-US" sz="2800" smtClean="0">
              <a:latin typeface="Calibri" pitchFamily="34" charset="0"/>
              <a:ea typeface="ＭＳ Ｐゴシック" pitchFamily="34" charset="-128"/>
            </a:endParaRPr>
          </a:p>
          <a:p>
            <a:pPr lvl="1" eaLnBrk="1" hangingPunct="1">
              <a:lnSpc>
                <a:spcPct val="50000"/>
              </a:lnSpc>
              <a:buFont typeface="Arial" charset="0"/>
              <a:buChar char="•"/>
            </a:pPr>
            <a:r>
              <a:rPr lang="en-US" smtClean="0">
                <a:latin typeface="Calibri" pitchFamily="34" charset="0"/>
                <a:ea typeface="ＭＳ Ｐゴシック" pitchFamily="34" charset="-128"/>
              </a:rPr>
              <a:t>Prevalence 1.8 % </a:t>
            </a:r>
            <a:r>
              <a:rPr lang="en-US" sz="1800" smtClean="0">
                <a:latin typeface="Calibri" pitchFamily="34" charset="0"/>
                <a:ea typeface="ＭＳ Ｐゴシック" pitchFamily="34" charset="-128"/>
              </a:rPr>
              <a:t>(95% CI = 1.68 – 1.92)</a:t>
            </a:r>
          </a:p>
          <a:p>
            <a:pPr eaLnBrk="1" hangingPunct="1">
              <a:lnSpc>
                <a:spcPct val="50000"/>
              </a:lnSpc>
            </a:pPr>
            <a:endParaRPr lang="en-US" smtClean="0">
              <a:latin typeface="Calibri" pitchFamily="34" charset="0"/>
              <a:ea typeface="ＭＳ Ｐゴシック" pitchFamily="34" charset="-128"/>
            </a:endParaRPr>
          </a:p>
          <a:p>
            <a:pPr lvl="1" eaLnBrk="1" hangingPunct="1">
              <a:lnSpc>
                <a:spcPct val="50000"/>
              </a:lnSpc>
              <a:buFont typeface="Arial" charset="0"/>
              <a:buChar char="•"/>
            </a:pPr>
            <a:r>
              <a:rPr lang="en-US" smtClean="0">
                <a:latin typeface="Calibri" pitchFamily="34" charset="0"/>
                <a:ea typeface="ＭＳ Ｐゴシック" pitchFamily="34" charset="-128"/>
              </a:rPr>
              <a:t>POAG (1.2 %)  &gt;  PACG (0.4 %)</a:t>
            </a:r>
          </a:p>
          <a:p>
            <a:pPr lvl="1" eaLnBrk="1" hangingPunct="1">
              <a:lnSpc>
                <a:spcPct val="50000"/>
              </a:lnSpc>
              <a:buFont typeface="Arial" charset="0"/>
              <a:buChar char="•"/>
            </a:pPr>
            <a:endParaRPr lang="en-US" smtClean="0">
              <a:latin typeface="Calibri" pitchFamily="34" charset="0"/>
              <a:ea typeface="ＭＳ Ｐゴシック" pitchFamily="34" charset="-128"/>
            </a:endParaRPr>
          </a:p>
          <a:p>
            <a:pPr lvl="1" eaLnBrk="1" hangingPunct="1">
              <a:lnSpc>
                <a:spcPct val="50000"/>
              </a:lnSpc>
              <a:buFont typeface="Arial" charset="0"/>
              <a:buChar char="•"/>
            </a:pPr>
            <a:r>
              <a:rPr lang="en-US" smtClean="0">
                <a:latin typeface="Calibri" pitchFamily="34" charset="0"/>
                <a:ea typeface="ＭＳ Ｐゴシック" pitchFamily="34" charset="-128"/>
              </a:rPr>
              <a:t>Age was a RF (2.4 % : 60-69 years; 10.3% : &gt; 80 years)</a:t>
            </a:r>
          </a:p>
          <a:p>
            <a:pPr eaLnBrk="1" hangingPunct="1">
              <a:lnSpc>
                <a:spcPct val="50000"/>
              </a:lnSpc>
              <a:buFont typeface="Arial" charset="0"/>
              <a:buNone/>
            </a:pPr>
            <a:r>
              <a:rPr lang="en-US" smtClean="0">
                <a:latin typeface="Calibri" pitchFamily="34" charset="0"/>
                <a:ea typeface="ＭＳ Ｐゴシック" pitchFamily="34" charset="-128"/>
              </a:rPr>
              <a:t>					</a:t>
            </a:r>
          </a:p>
          <a:p>
            <a:pPr lvl="1" eaLnBrk="1" hangingPunct="1">
              <a:lnSpc>
                <a:spcPct val="50000"/>
              </a:lnSpc>
              <a:buFont typeface="Arial" charset="0"/>
              <a:buChar char="•"/>
            </a:pPr>
            <a:r>
              <a:rPr lang="en-US" smtClean="0">
                <a:latin typeface="Calibri" pitchFamily="34" charset="0"/>
                <a:ea typeface="ＭＳ Ｐゴシック" pitchFamily="34" charset="-128"/>
              </a:rPr>
              <a:t>No difference in gender</a:t>
            </a:r>
          </a:p>
          <a:p>
            <a:pPr eaLnBrk="1" hangingPunct="1">
              <a:lnSpc>
                <a:spcPct val="50000"/>
              </a:lnSpc>
            </a:pPr>
            <a:endParaRPr lang="en-US" smtClean="0">
              <a:latin typeface="Calibri" pitchFamily="34" charset="0"/>
              <a:ea typeface="ＭＳ Ｐゴシック" pitchFamily="34" charset="-128"/>
            </a:endParaRPr>
          </a:p>
          <a:p>
            <a:pPr lvl="1" eaLnBrk="1" hangingPunct="1">
              <a:lnSpc>
                <a:spcPct val="50000"/>
              </a:lnSpc>
              <a:buFont typeface="Arial" charset="0"/>
              <a:buChar char="•"/>
            </a:pPr>
            <a:r>
              <a:rPr lang="en-US" smtClean="0">
                <a:latin typeface="Calibri" pitchFamily="34" charset="0"/>
                <a:ea typeface="ＭＳ Ｐゴシック" pitchFamily="34" charset="-128"/>
              </a:rPr>
              <a:t>Myopia , HTN, DM  were not RFs for POAG</a:t>
            </a:r>
          </a:p>
          <a:p>
            <a:pPr lvl="1" eaLnBrk="1" hangingPunct="1">
              <a:lnSpc>
                <a:spcPct val="50000"/>
              </a:lnSpc>
              <a:buFont typeface="Arial" charset="0"/>
              <a:buChar char="•"/>
            </a:pPr>
            <a:endParaRPr lang="en-US" smtClean="0">
              <a:latin typeface="Calibri" pitchFamily="34" charset="0"/>
              <a:ea typeface="ＭＳ Ｐゴシック" pitchFamily="34" charset="-128"/>
            </a:endParaRPr>
          </a:p>
          <a:p>
            <a:pPr eaLnBrk="1" hangingPunct="1">
              <a:lnSpc>
                <a:spcPct val="50000"/>
              </a:lnSpc>
              <a:buFont typeface="Arial" charset="0"/>
              <a:buNone/>
            </a:pPr>
            <a:endParaRPr lang="en-US" sz="2800" smtClean="0">
              <a:latin typeface="Calibri" pitchFamily="34" charset="0"/>
              <a:ea typeface="ＭＳ Ｐゴシック" pitchFamily="34" charset="-128"/>
            </a:endParaRPr>
          </a:p>
          <a:p>
            <a:pPr algn="r" eaLnBrk="1" hangingPunct="1">
              <a:lnSpc>
                <a:spcPct val="50000"/>
              </a:lnSpc>
            </a:pPr>
            <a:endParaRPr lang="en-US" sz="2000" smtClean="0">
              <a:latin typeface="Calibri" pitchFamily="34" charset="0"/>
              <a:ea typeface="ＭＳ Ｐゴシック" pitchFamily="34" charset="-128"/>
            </a:endParaRPr>
          </a:p>
          <a:p>
            <a:pPr eaLnBrk="1" hangingPunct="1">
              <a:lnSpc>
                <a:spcPct val="50000"/>
              </a:lnSpc>
            </a:pPr>
            <a:endParaRPr lang="en-US" sz="2400" smtClean="0">
              <a:latin typeface="Calibri" pitchFamily="34" charset="0"/>
              <a:ea typeface="ＭＳ Ｐゴシック" pitchFamily="34" charset="-128"/>
            </a:endParaRPr>
          </a:p>
          <a:p>
            <a:pPr eaLnBrk="1" hangingPunct="1">
              <a:lnSpc>
                <a:spcPct val="50000"/>
              </a:lnSpc>
              <a:buFont typeface="Arial" charset="0"/>
              <a:buNone/>
            </a:pPr>
            <a:endParaRPr lang="en-US" sz="2400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2987675" y="6092825"/>
            <a:ext cx="59055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50000"/>
              </a:lnSpc>
            </a:pPr>
            <a:r>
              <a:rPr lang="en-US" sz="2000">
                <a:solidFill>
                  <a:srgbClr val="FFFF00"/>
                </a:solidFill>
              </a:rPr>
              <a:t>Thapa SS et al. Ophthalmology 2012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7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Calibri" pitchFamily="34" charset="0"/>
                <a:ea typeface="ＭＳ Ｐゴシック" pitchFamily="34" charset="-128"/>
              </a:rPr>
              <a:t>Prevalence of Glaucoma in South Asia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8313" y="1268413"/>
          <a:ext cx="8077200" cy="4254500"/>
        </p:xfrm>
        <a:graphic>
          <a:graphicData uri="http://schemas.openxmlformats.org/drawingml/2006/table">
            <a:tbl>
              <a:tblPr/>
              <a:tblGrid>
                <a:gridCol w="2406650"/>
                <a:gridCol w="1239837"/>
                <a:gridCol w="842963"/>
                <a:gridCol w="858837"/>
                <a:gridCol w="858838"/>
                <a:gridCol w="1870075"/>
              </a:tblGrid>
              <a:tr h="5492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 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Prevalence %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58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Study Population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Age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All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POAG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PACG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Ratio of POAG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to PACG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Bangladesh, Dhaka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40 +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3.1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2.5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0.4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6.3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West Bengal, East India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50 +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3.3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3.1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0.2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10.00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ACES, South India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40 +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2.6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1.2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0.5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2.4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APEDS, South India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40 +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-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2.6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1.1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2.4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CGS, South India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40 +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-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1.6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0.9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1.4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Sri Lanka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40 +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2.3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4.6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Burma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40 +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2.0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2.5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0.8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BGS, Nepal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40 +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1.8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1.2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0.4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3.0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8510" name="Rectangle 4"/>
          <p:cNvSpPr>
            <a:spLocks noChangeArrowheads="1"/>
          </p:cNvSpPr>
          <p:nvPr/>
        </p:nvSpPr>
        <p:spPr bwMode="auto">
          <a:xfrm>
            <a:off x="179388" y="5661025"/>
            <a:ext cx="88566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ACES: Aravind Comprehensive Eye Survey</a:t>
            </a:r>
          </a:p>
          <a:p>
            <a:r>
              <a:rPr lang="en-US" sz="1200" b="1">
                <a:solidFill>
                  <a:srgbClr val="000000"/>
                </a:solidFill>
              </a:rPr>
              <a:t>APEDS: Andhra Pradesh Eye Disease Study</a:t>
            </a:r>
          </a:p>
          <a:p>
            <a:r>
              <a:rPr lang="en-US" sz="1200" b="1">
                <a:solidFill>
                  <a:srgbClr val="000000"/>
                </a:solidFill>
              </a:rPr>
              <a:t>CGS: Chennai Glaucoma Study </a:t>
            </a:r>
          </a:p>
          <a:p>
            <a:r>
              <a:rPr lang="en-US" sz="1200" b="1">
                <a:solidFill>
                  <a:srgbClr val="000000"/>
                </a:solidFill>
              </a:rPr>
              <a:t>BGS: Bhaktapur Glaucoma Study  	</a:t>
            </a:r>
            <a:r>
              <a:rPr lang="en-US" sz="1200" b="1"/>
              <a:t>			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50825" y="762000"/>
            <a:ext cx="8785225" cy="1143000"/>
          </a:xfrm>
        </p:spPr>
        <p:txBody>
          <a:bodyPr/>
          <a:lstStyle/>
          <a:p>
            <a:pPr algn="l" eaLnBrk="1" hangingPunct="1"/>
            <a:r>
              <a:rPr lang="en-US" sz="3600" smtClean="0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</a:rPr>
              <a:t>Comparison</a:t>
            </a:r>
            <a:r>
              <a:rPr lang="en-US" sz="2900" smtClean="0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900" smtClean="0">
                <a:latin typeface="Calibri" pitchFamily="34" charset="0"/>
                <a:ea typeface="ＭＳ Ｐゴシック" pitchFamily="34" charset="-128"/>
              </a:rPr>
              <a:t/>
            </a:r>
            <a:br>
              <a:rPr lang="en-US" sz="2900" smtClean="0">
                <a:latin typeface="Calibri" pitchFamily="34" charset="0"/>
                <a:ea typeface="ＭＳ Ｐゴシック" pitchFamily="34" charset="-128"/>
              </a:rPr>
            </a:br>
            <a:r>
              <a:rPr lang="en-US" sz="2900" smtClean="0">
                <a:latin typeface="Calibri" pitchFamily="34" charset="0"/>
                <a:ea typeface="ＭＳ Ｐゴシック" pitchFamily="34" charset="-128"/>
              </a:rPr>
              <a:t>Age, Sex, IOP, CCT and vCDR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55650" y="2276475"/>
          <a:ext cx="7777163" cy="3457575"/>
        </p:xfrm>
        <a:graphic>
          <a:graphicData uri="http://schemas.openxmlformats.org/drawingml/2006/table">
            <a:tbl>
              <a:tblPr/>
              <a:tblGrid>
                <a:gridCol w="1714500"/>
                <a:gridCol w="1392238"/>
                <a:gridCol w="1392237"/>
                <a:gridCol w="895350"/>
                <a:gridCol w="1485900"/>
                <a:gridCol w="896938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Characteristics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Normal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POAG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 value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PACG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 value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Age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54.60 ( ± 0.20)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68.53 ( ± 1.63)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&lt; 0.001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71.24 ( ± 1.67) 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&lt; 0.001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Sex, M / F 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1695 / 1994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26/25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0.483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4/13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0.086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IOP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13.30 ( ± 0.04)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13.57 ( ± 0.34)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0.400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16.00 ( ± 1.11)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&lt; 0.001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CCT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537.88 ( ± 0.60)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527.73 ( ± 4.58)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0.053 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552.12 ( ± 45.65)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0.11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VCDR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0.26 ( ± 0.002)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0.62 ( ± 0.02)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&lt; 0.001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0.55 ( ± 0.05)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&lt; 0.001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9510" name="Rectangle 5"/>
          <p:cNvSpPr>
            <a:spLocks noChangeArrowheads="1"/>
          </p:cNvSpPr>
          <p:nvPr/>
        </p:nvSpPr>
        <p:spPr bwMode="auto">
          <a:xfrm>
            <a:off x="684213" y="5876925"/>
            <a:ext cx="7772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M: Male, F: Female, IOP: Intraocular pressure, CCT: Central Corneal Thickness, </a:t>
            </a:r>
          </a:p>
          <a:p>
            <a:r>
              <a:rPr lang="en-US" sz="1400">
                <a:solidFill>
                  <a:srgbClr val="000000"/>
                </a:solidFill>
              </a:rPr>
              <a:t>VCDR: Vertical Cup Disc Ratio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8374062" cy="1728788"/>
          </a:xfrm>
        </p:spPr>
        <p:txBody>
          <a:bodyPr/>
          <a:lstStyle/>
          <a:p>
            <a:pPr algn="l" eaLnBrk="1" hangingPunct="1"/>
            <a:r>
              <a:rPr lang="en-GB" sz="4000" smtClean="0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</a:rPr>
              <a:t>Ocular Biometric Measures </a:t>
            </a:r>
            <a:r>
              <a:rPr lang="en-GB" sz="3200" smtClean="0">
                <a:latin typeface="Calibri" pitchFamily="34" charset="0"/>
                <a:ea typeface="ＭＳ Ｐゴシック" pitchFamily="34" charset="-128"/>
              </a:rPr>
              <a:t/>
            </a:r>
            <a:br>
              <a:rPr lang="en-GB" sz="3200" smtClean="0">
                <a:latin typeface="Calibri" pitchFamily="34" charset="0"/>
                <a:ea typeface="ＭＳ Ｐゴシック" pitchFamily="34" charset="-128"/>
              </a:rPr>
            </a:br>
            <a:r>
              <a:rPr lang="en-GB" sz="3200" smtClean="0">
                <a:latin typeface="Calibri" pitchFamily="34" charset="0"/>
                <a:ea typeface="ＭＳ Ｐゴシック" pitchFamily="34" charset="-128"/>
              </a:rPr>
              <a:t/>
            </a:r>
            <a:br>
              <a:rPr lang="en-GB" sz="3200" smtClean="0">
                <a:latin typeface="Calibri" pitchFamily="34" charset="0"/>
                <a:ea typeface="ＭＳ Ｐゴシック" pitchFamily="34" charset="-128"/>
              </a:rPr>
            </a:br>
            <a:r>
              <a:rPr lang="en-GB" sz="3200" smtClean="0">
                <a:latin typeface="Calibri" pitchFamily="34" charset="0"/>
                <a:ea typeface="ＭＳ Ｐゴシック" pitchFamily="34" charset="-128"/>
              </a:rPr>
              <a:t>Different population based studies</a:t>
            </a:r>
            <a:r>
              <a:rPr lang="en-US" sz="3200" smtClean="0">
                <a:latin typeface="Calibri" pitchFamily="34" charset="0"/>
                <a:ea typeface="ＭＳ Ｐゴシック" pitchFamily="34" charset="-128"/>
              </a:rPr>
              <a:t/>
            </a:r>
            <a:br>
              <a:rPr lang="en-US" sz="3200" smtClean="0">
                <a:latin typeface="Calibri" pitchFamily="34" charset="0"/>
                <a:ea typeface="ＭＳ Ｐゴシック" pitchFamily="34" charset="-128"/>
              </a:rPr>
            </a:br>
            <a:endParaRPr lang="en-US" sz="3200" smtClean="0">
              <a:latin typeface="Calibri" pitchFamily="34" charset="0"/>
              <a:ea typeface="ＭＳ Ｐゴシック" pitchFamily="34" charset="-12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68313" y="2276475"/>
          <a:ext cx="8386762" cy="3819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6279"/>
                <a:gridCol w="1135980"/>
                <a:gridCol w="1356027"/>
                <a:gridCol w="1356225"/>
                <a:gridCol w="1356027"/>
                <a:gridCol w="1356225"/>
              </a:tblGrid>
              <a:tr h="101969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1865" algn="ctr"/>
                        </a:tabLst>
                      </a:pPr>
                      <a:endParaRPr lang="en-US" sz="16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8570" marR="6857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1865" algn="ctr"/>
                        </a:tabLst>
                      </a:pPr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 Nepalese 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ahoma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1865" algn="ctr"/>
                        </a:tabLst>
                      </a:pPr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(n = 685)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8570" marR="6857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1865" algn="ctr"/>
                        </a:tabLs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South Indian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ahoma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1865" algn="ctr"/>
                        </a:tabLs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(n = 419)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8570" marR="6857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1865" algn="ctr"/>
                        </a:tabLs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Chinese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ahoma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1865" algn="ctr"/>
                        </a:tabLs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(n = 531)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8570" marR="6857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1865" algn="ctr"/>
                        </a:tabLs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White </a:t>
                      </a:r>
                      <a:endParaRPr lang="en-GB" sz="16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ahoma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1865" algn="ctr"/>
                        </a:tabLst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Americans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ahoma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1865" algn="ctr"/>
                        </a:tabLs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(n = 170)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8570" marR="6857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1865" algn="ctr"/>
                        </a:tabLs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African</a:t>
                      </a: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-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1865" algn="ctr"/>
                        </a:tabLst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Americans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ahoma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1865" algn="ctr"/>
                        </a:tabLs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(n = 188)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8570" marR="68570" marT="0" marB="0">
                    <a:solidFill>
                      <a:srgbClr val="FFFFFF"/>
                    </a:solidFill>
                  </a:tcPr>
                </a:tc>
              </a:tr>
              <a:tr h="68924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1865" algn="ctr"/>
                        </a:tabLs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Sex (M : F)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8570" marR="6857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1865" algn="ctr"/>
                        </a:tabLst>
                      </a:pPr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315 : 370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8570" marR="6857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1865" algn="ctr"/>
                        </a:tabLs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210: 209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8570" marR="6857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1865" algn="ctr"/>
                        </a:tabLs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236 : 295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8570" marR="6857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1865" algn="ctr"/>
                        </a:tabLs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82 : 88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8570" marR="6857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1865" algn="ctr"/>
                        </a:tabLs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55 : 133</a:t>
                      </a:r>
                      <a:endParaRPr lang="en-US" sz="16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8570" marR="68570" marT="0" marB="0">
                    <a:solidFill>
                      <a:srgbClr val="FFFFFF"/>
                    </a:solidFill>
                  </a:tcPr>
                </a:tc>
              </a:tr>
              <a:tr h="6892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1865" algn="ctr"/>
                        </a:tabLs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Axial length (mm)</a:t>
                      </a: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,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1865" algn="ctr"/>
                        </a:tabLst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mean (SD)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8570" marR="6857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1865" algn="ctr"/>
                        </a:tabLst>
                      </a:pPr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22.62 (0.90)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8570" marR="6857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1865" algn="ctr"/>
                        </a:tabLs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22.76(0.78)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8570" marR="6857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1865" algn="ctr"/>
                        </a:tabLs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23.32(1.38)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8570" marR="6857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1865" algn="ctr"/>
                        </a:tabLs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23.35(1.38)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8570" marR="6857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1865" algn="ctr"/>
                        </a:tabLs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23.14(0.87)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8570" marR="68570" marT="0" marB="0">
                    <a:solidFill>
                      <a:srgbClr val="FFFFFF"/>
                    </a:solidFill>
                  </a:tcPr>
                </a:tc>
              </a:tr>
              <a:tr h="6892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1865" algn="ctr"/>
                        </a:tabLs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95% </a:t>
                      </a: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CI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1865" algn="ctr"/>
                        </a:tabLst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difference </a:t>
                      </a: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in means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8570" marR="6857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1865" algn="ctr"/>
                        </a:tabLst>
                      </a:pPr>
                      <a:endParaRPr lang="en-US" sz="1600" b="1" dirty="0"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8570" marR="6857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1865" algn="ctr"/>
                        </a:tabLs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- 0.24 to - 0.03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8570" marR="6857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1865" algn="ctr"/>
                        </a:tabLs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- 0.83 to - 0.57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8570" marR="6857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1865" algn="ctr"/>
                        </a:tabLs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- 0.90 to - 0.56 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8570" marR="6857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1865" algn="ctr"/>
                        </a:tabLs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- 0.66 to - 0.37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0" marR="68570" marT="0" marB="0">
                    <a:solidFill>
                      <a:srgbClr val="FFFFFF"/>
                    </a:solidFill>
                  </a:tcPr>
                </a:tc>
              </a:tr>
              <a:tr h="68924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1865" algn="ctr"/>
                        </a:tabLs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p- value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8570" marR="6857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1865" algn="ctr"/>
                        </a:tabLst>
                      </a:pPr>
                      <a:endParaRPr lang="en-GB" sz="1600" b="1" dirty="0"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8570" marR="6857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1865" algn="ctr"/>
                        </a:tabLs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0.008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8570" marR="6857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1865" algn="ctr"/>
                        </a:tabLst>
                      </a:pPr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&lt; 0.001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8570" marR="6857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1865" algn="ctr"/>
                        </a:tabLst>
                      </a:pPr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&lt; 0.001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8570" marR="6857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1865" algn="ctr"/>
                        </a:tabLst>
                      </a:pPr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&lt; 0.001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8570" marR="68570" marT="0" marB="0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0527" name="TextBox 7"/>
          <p:cNvSpPr txBox="1">
            <a:spLocks noChangeArrowheads="1"/>
          </p:cNvSpPr>
          <p:nvPr/>
        </p:nvSpPr>
        <p:spPr bwMode="auto">
          <a:xfrm>
            <a:off x="-19050" y="6092825"/>
            <a:ext cx="9144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>
                <a:solidFill>
                  <a:srgbClr val="0000FF"/>
                </a:solidFill>
                <a:latin typeface="Arial" charset="0"/>
              </a:rPr>
              <a:t>. </a:t>
            </a:r>
          </a:p>
          <a:p>
            <a:pPr algn="r"/>
            <a:r>
              <a:rPr lang="en-US" sz="1400">
                <a:solidFill>
                  <a:srgbClr val="FFFF00"/>
                </a:solidFill>
                <a:latin typeface="Arial" charset="0"/>
              </a:rPr>
              <a:t>Thapa SS et al. Optometry and Visual Science 2011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4873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FF00"/>
                </a:solidFill>
                <a:latin typeface="Calibri" charset="0"/>
                <a:ea typeface="+mj-ea"/>
                <a:cs typeface="+mj-cs"/>
              </a:rPr>
              <a:t>Demographics of Glaucoma Cases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71600" y="685800"/>
          <a:ext cx="6213475" cy="2489200"/>
        </p:xfrm>
        <a:graphic>
          <a:graphicData uri="http://schemas.openxmlformats.org/drawingml/2006/table">
            <a:tbl>
              <a:tblPr/>
              <a:tblGrid>
                <a:gridCol w="1004888"/>
                <a:gridCol w="619125"/>
                <a:gridCol w="625475"/>
                <a:gridCol w="779462"/>
                <a:gridCol w="890588"/>
                <a:gridCol w="1062037"/>
                <a:gridCol w="1231900"/>
              </a:tblGrid>
              <a:tr h="6858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3" marR="685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All (n)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3" marR="685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Males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(n)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3" marR="685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Females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(n)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3" marR="685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M:F Ratio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3" marR="685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Median Age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3" marR="685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Previously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Diagnosed (%)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3" marR="685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9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3" marR="68563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3" marR="685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3" marR="685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3" marR="685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3" marR="685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3" marR="685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POAG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3" marR="685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51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3" marR="685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26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3" marR="685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25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3" marR="685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1.04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3" marR="685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68.53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3" marR="685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2 (3.92)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3" marR="685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PACG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3" marR="685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17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3" marR="685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3" marR="685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13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3" marR="685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0.30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3" marR="685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71.23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3" marR="685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5 (29.41)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3" marR="685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Secondary Glaucoma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3" marR="685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7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3" marR="685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6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3" marR="685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3" marR="685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6.0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3" marR="685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64.00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3" marR="685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4 (57.14)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3" marR="685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Total 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3" marR="685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75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3" marR="685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36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3" marR="685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39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3" marR="685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0.92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3" marR="685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70.00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3" marR="685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11 (14.67)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3" marR="685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21567" name="Rectangle 4"/>
          <p:cNvSpPr>
            <a:spLocks noChangeArrowheads="1"/>
          </p:cNvSpPr>
          <p:nvPr/>
        </p:nvSpPr>
        <p:spPr bwMode="auto">
          <a:xfrm>
            <a:off x="685800" y="6477000"/>
            <a:ext cx="7016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POAG: Primary- open angle glaucoma, PACG: Primary-angle closure glaucoma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27088" y="3317875"/>
          <a:ext cx="7513637" cy="30765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8582"/>
                <a:gridCol w="1944172"/>
                <a:gridCol w="1693271"/>
                <a:gridCol w="1997612"/>
              </a:tblGrid>
              <a:tr h="15075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</a:rPr>
                        <a:t>ISGEO Diagnostic 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</a:rPr>
                        <a:t>Category (%)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1: Structural and functional evidence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2. Advanced structural damage where reliable field testing is not possible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3. Optic disc not seen 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due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of media opacity,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the IOP &gt; 99.5th percentile, evidence of filtering surgery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81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</a:rPr>
                        <a:t>1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</a:rPr>
                        <a:t>2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</a:rPr>
                        <a:t>3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/>
                </a:tc>
              </a:tr>
              <a:tr h="3081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POAG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45 (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88.24)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5 (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9.80)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1 (</a:t>
                      </a:r>
                      <a:r>
                        <a:rPr lang="en-US" sz="1400" b="1" dirty="0">
                          <a:effectLst/>
                        </a:rPr>
                        <a:t>1.96)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/>
                </a:tc>
              </a:tr>
              <a:tr h="3081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PACG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12 (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70.59)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5 (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29.41)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0 (</a:t>
                      </a:r>
                      <a:r>
                        <a:rPr lang="en-US" sz="1400" b="1" dirty="0">
                          <a:effectLst/>
                        </a:rPr>
                        <a:t>0.00)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/>
                </a:tc>
              </a:tr>
              <a:tr h="3364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Sec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Gl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2 (</a:t>
                      </a:r>
                      <a:r>
                        <a:rPr lang="en-US" sz="1400" b="1" dirty="0">
                          <a:effectLst/>
                        </a:rPr>
                        <a:t>28.57)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4 (</a:t>
                      </a:r>
                      <a:r>
                        <a:rPr lang="en-US" sz="1400" b="1" dirty="0">
                          <a:effectLst/>
                        </a:rPr>
                        <a:t>57.14)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1 (</a:t>
                      </a:r>
                      <a:r>
                        <a:rPr lang="en-US" sz="1400" b="1" dirty="0">
                          <a:effectLst/>
                        </a:rPr>
                        <a:t>14.29)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/>
                </a:tc>
              </a:tr>
              <a:tr h="3081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59 (</a:t>
                      </a:r>
                      <a:r>
                        <a:rPr lang="en-US" sz="1400" b="1" dirty="0">
                          <a:effectLst/>
                        </a:rPr>
                        <a:t>78.67%)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14 (</a:t>
                      </a:r>
                      <a:r>
                        <a:rPr lang="en-US" sz="1400" b="1" dirty="0">
                          <a:effectLst/>
                        </a:rPr>
                        <a:t>18.67)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2 (</a:t>
                      </a:r>
                      <a:r>
                        <a:rPr lang="en-US" sz="1400" b="1" dirty="0">
                          <a:effectLst/>
                        </a:rPr>
                        <a:t>2.66)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</a:rPr>
              <a:t>Visual Acuity Distribution of Glaucoma Cases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1066800"/>
          <a:ext cx="7467600" cy="4916488"/>
        </p:xfrm>
        <a:graphic>
          <a:graphicData uri="http://schemas.openxmlformats.org/drawingml/2006/table">
            <a:tbl>
              <a:tblPr/>
              <a:tblGrid>
                <a:gridCol w="2000250"/>
                <a:gridCol w="501650"/>
                <a:gridCol w="1914525"/>
                <a:gridCol w="1571625"/>
                <a:gridCol w="1479550"/>
              </a:tblGrid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Visual  Acuity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Normal   vision (%)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Low vision (%)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Bindness (%)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Age group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40 - 49 Year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3 (75.0)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1 (25.0)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0 (0.0)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50 - 59 Year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10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8 (80.0)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2 (20.0)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0 (0.0)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60 - 69 Year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20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15 (75.0)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2 (10.0)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3 (15.0)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70 - 79 Year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31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17 (54.8)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7 (22.6)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7 (22.6)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≥ 80 Year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10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5 (50.0)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1 (10.0)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4 (40.0)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Sex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Male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36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24 (66.7)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5 (13.9)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7 (19.4)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Female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39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24 (61.5)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8 (20.5)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7 (18.0)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Types of Glaucoma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POAG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51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38 (74.5)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6 (11.8)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7 (13.7)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PACG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17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10 (58.8)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4 (23.5)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3 (17.7)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Secondary Glaucoma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7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0 (0.0)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3 (42.9)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4 (57.1)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All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75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48 (64.0)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13 (17.3)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Arial" pitchFamily="34" charset="0"/>
                        </a:rPr>
                        <a:t>14 (18.7)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2633" name="Rectangle 4"/>
          <p:cNvSpPr>
            <a:spLocks noChangeArrowheads="1"/>
          </p:cNvSpPr>
          <p:nvPr/>
        </p:nvSpPr>
        <p:spPr bwMode="auto">
          <a:xfrm>
            <a:off x="762000" y="6026150"/>
            <a:ext cx="7391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>
                <a:solidFill>
                  <a:schemeClr val="bg1"/>
                </a:solidFill>
              </a:rPr>
              <a:t>Low vision has been defined as a best corrected VA of less than 6/ 18 (20/60, 0.3), but not less than 3/60 (20/400, 0.05) in the better eye. Visual acuity was based on the eye with glaucoma in unilateral cases and on the better eye in bilateral cases.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</a:rPr>
              <a:t>Worldwide problem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58775" y="1700213"/>
            <a:ext cx="8605838" cy="43211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dirty="0">
                <a:latin typeface="Calibri"/>
                <a:ea typeface="+mn-ea"/>
                <a:cs typeface="Calibri"/>
              </a:rPr>
              <a:t>Glaucoma 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>
                <a:latin typeface="Calibri"/>
                <a:ea typeface="+mn-ea"/>
                <a:cs typeface="Calibri"/>
              </a:rPr>
              <a:t>S</a:t>
            </a:r>
            <a:r>
              <a:rPr lang="en-US" dirty="0" smtClean="0">
                <a:latin typeface="Calibri"/>
                <a:ea typeface="+mn-ea"/>
                <a:cs typeface="Calibri"/>
              </a:rPr>
              <a:t>econd </a:t>
            </a:r>
            <a:r>
              <a:rPr lang="en-US" dirty="0">
                <a:latin typeface="Calibri"/>
                <a:ea typeface="+mn-ea"/>
                <a:cs typeface="Calibri"/>
              </a:rPr>
              <a:t>leading cause of blindness after cataract </a:t>
            </a:r>
            <a:r>
              <a:rPr lang="en-US" sz="2000" dirty="0">
                <a:latin typeface="Calibri"/>
                <a:ea typeface="+mn-ea"/>
                <a:cs typeface="Calibri"/>
              </a:rPr>
              <a:t>(</a:t>
            </a:r>
            <a:r>
              <a:rPr lang="en-US" sz="2000" dirty="0" err="1">
                <a:latin typeface="Calibri"/>
                <a:ea typeface="+mn-ea"/>
                <a:cs typeface="Calibri"/>
              </a:rPr>
              <a:t>Resnikoff</a:t>
            </a:r>
            <a:r>
              <a:rPr lang="en-US" sz="2000" dirty="0">
                <a:latin typeface="Calibri"/>
                <a:ea typeface="+mn-ea"/>
                <a:cs typeface="Calibri"/>
              </a:rPr>
              <a:t>, WHO 2002)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>
              <a:latin typeface="Calibri"/>
              <a:ea typeface="+mn-ea"/>
              <a:cs typeface="Calibri"/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>
                <a:latin typeface="Calibri"/>
                <a:ea typeface="+mn-ea"/>
                <a:cs typeface="Calibri"/>
              </a:rPr>
              <a:t>Leading </a:t>
            </a:r>
            <a:r>
              <a:rPr lang="en-US" dirty="0">
                <a:latin typeface="Calibri"/>
                <a:ea typeface="+mn-ea"/>
                <a:cs typeface="Calibri"/>
              </a:rPr>
              <a:t>cause of irreversible blindness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37766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sz="4800" b="1" smtClean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rPr>
              <a:t>Clinical Information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4800" b="1" smtClean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rPr>
              <a:t>&amp;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4800" b="1" smtClean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rPr>
              <a:t>Implications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895850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buFont typeface="Arial" charset="0"/>
              <a:buNone/>
            </a:pPr>
            <a:endParaRPr lang="en-US" sz="200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100000"/>
              </a:lnSpc>
            </a:pPr>
            <a:r>
              <a:rPr lang="en-US" smtClean="0">
                <a:solidFill>
                  <a:srgbClr val="FFFF00"/>
                </a:solidFill>
                <a:ea typeface="ＭＳ Ｐゴシック" pitchFamily="34" charset="-128"/>
              </a:rPr>
              <a:t>Normal IOP ≈ 13 mmHg</a:t>
            </a:r>
          </a:p>
          <a:p>
            <a:pPr marL="0" indent="0" eaLnBrk="1" hangingPunct="1">
              <a:lnSpc>
                <a:spcPct val="100000"/>
              </a:lnSpc>
              <a:buFont typeface="Arial" charset="0"/>
              <a:buNone/>
            </a:pPr>
            <a:r>
              <a:rPr lang="en-US" smtClean="0">
                <a:ea typeface="ＭＳ Ｐゴシック" pitchFamily="34" charset="-128"/>
              </a:rPr>
              <a:t>		</a:t>
            </a:r>
            <a:r>
              <a:rPr lang="en-US" sz="2200" smtClean="0">
                <a:ea typeface="ＭＳ Ｐゴシック" pitchFamily="34" charset="-128"/>
              </a:rPr>
              <a:t>18 mmHg should be considered on the higher side </a:t>
            </a:r>
          </a:p>
          <a:p>
            <a:pPr marL="0" indent="0" eaLnBrk="1" hangingPunct="1">
              <a:lnSpc>
                <a:spcPct val="100000"/>
              </a:lnSpc>
            </a:pPr>
            <a:endParaRPr lang="en-US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100000"/>
              </a:lnSpc>
            </a:pPr>
            <a:r>
              <a:rPr lang="en-US" smtClean="0">
                <a:solidFill>
                  <a:srgbClr val="FFFF00"/>
                </a:solidFill>
                <a:ea typeface="ＭＳ Ｐゴシック" pitchFamily="34" charset="-128"/>
              </a:rPr>
              <a:t>Normal v CDR  </a:t>
            </a:r>
            <a:r>
              <a:rPr lang="en-US" sz="4000" smtClean="0">
                <a:solidFill>
                  <a:srgbClr val="FFFF00"/>
                </a:solidFill>
                <a:ea typeface="ＭＳ Ｐゴシック" pitchFamily="34" charset="-128"/>
              </a:rPr>
              <a:t>0.2</a:t>
            </a:r>
          </a:p>
          <a:p>
            <a:pPr marL="0" indent="0" eaLnBrk="1" hangingPunct="1">
              <a:lnSpc>
                <a:spcPct val="100000"/>
              </a:lnSpc>
              <a:buFont typeface="Arial" charset="0"/>
              <a:buNone/>
            </a:pPr>
            <a:r>
              <a:rPr lang="en-US" smtClean="0">
                <a:ea typeface="ＭＳ Ｐゴシック" pitchFamily="34" charset="-128"/>
              </a:rPr>
              <a:t>		</a:t>
            </a:r>
            <a:r>
              <a:rPr lang="en-US" sz="2400" smtClean="0">
                <a:ea typeface="ＭＳ Ｐゴシック" pitchFamily="34" charset="-128"/>
              </a:rPr>
              <a:t>0.7 should be viewed with suspicion</a:t>
            </a:r>
            <a:endParaRPr lang="en-US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100000"/>
              </a:lnSpc>
            </a:pPr>
            <a:endParaRPr lang="en-US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100000"/>
              </a:lnSpc>
            </a:pPr>
            <a:r>
              <a:rPr lang="en-US" smtClean="0">
                <a:solidFill>
                  <a:srgbClr val="FFFF00"/>
                </a:solidFill>
                <a:ea typeface="ＭＳ Ｐゴシック" pitchFamily="34" charset="-128"/>
              </a:rPr>
              <a:t>CCT influences the measurement of IOP</a:t>
            </a:r>
          </a:p>
          <a:p>
            <a:pPr marL="0" indent="0" eaLnBrk="1" hangingPunct="1">
              <a:lnSpc>
                <a:spcPct val="100000"/>
              </a:lnSpc>
            </a:pPr>
            <a:endParaRPr lang="en-US" sz="200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130000"/>
              </a:lnSpc>
            </a:pPr>
            <a:endParaRPr lang="en-US" sz="270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250825" y="1484313"/>
            <a:ext cx="8374063" cy="367347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US" sz="2800" dirty="0" smtClean="0">
              <a:latin typeface="Calibri" charset="0"/>
              <a:ea typeface="+mn-ea"/>
              <a:cs typeface="+mn-cs"/>
            </a:endParaRPr>
          </a:p>
          <a:p>
            <a:pPr eaLnBrk="1" fontAlgn="auto" hangingPunct="1">
              <a:lnSpc>
                <a:spcPct val="5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US" sz="2800" dirty="0">
              <a:latin typeface="Calibri" charset="0"/>
              <a:ea typeface="+mn-ea"/>
              <a:cs typeface="+mn-cs"/>
            </a:endParaRPr>
          </a:p>
          <a:p>
            <a:pPr eaLnBrk="1" fontAlgn="auto" hangingPunct="1">
              <a:lnSpc>
                <a:spcPct val="5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>
                <a:latin typeface="Calibri" charset="0"/>
                <a:ea typeface="+mn-ea"/>
                <a:cs typeface="+mn-cs"/>
              </a:rPr>
              <a:t>85.7 % had IOP within the normal </a:t>
            </a:r>
            <a:r>
              <a:rPr lang="en-US" sz="2800" dirty="0" smtClean="0">
                <a:latin typeface="Calibri" charset="0"/>
                <a:ea typeface="+mn-ea"/>
                <a:cs typeface="+mn-cs"/>
              </a:rPr>
              <a:t>range</a:t>
            </a:r>
          </a:p>
          <a:p>
            <a:pPr eaLnBrk="1" fontAlgn="auto" hangingPunct="1">
              <a:lnSpc>
                <a:spcPct val="5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US" sz="2800" dirty="0" smtClean="0">
              <a:latin typeface="Calibri" charset="0"/>
              <a:ea typeface="+mn-ea"/>
              <a:cs typeface="+mn-cs"/>
            </a:endParaRPr>
          </a:p>
          <a:p>
            <a:pPr eaLnBrk="1" fontAlgn="auto" hangingPunct="1">
              <a:lnSpc>
                <a:spcPct val="5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>
                <a:latin typeface="Calibri" charset="0"/>
                <a:ea typeface="+mn-ea"/>
                <a:cs typeface="+mn-cs"/>
              </a:rPr>
              <a:t>79 % had visual field defects at the time of diagnosis</a:t>
            </a:r>
          </a:p>
          <a:p>
            <a:pPr eaLnBrk="1" fontAlgn="auto" hangingPunct="1">
              <a:lnSpc>
                <a:spcPct val="5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US" sz="2800" dirty="0">
              <a:latin typeface="Calibri" charset="0"/>
              <a:ea typeface="+mn-ea"/>
              <a:cs typeface="+mn-cs"/>
            </a:endParaRPr>
          </a:p>
          <a:p>
            <a:pPr eaLnBrk="1" fontAlgn="auto" hangingPunct="1">
              <a:lnSpc>
                <a:spcPct val="5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US" sz="2800" dirty="0" smtClean="0">
              <a:latin typeface="Calibri" charset="0"/>
              <a:ea typeface="+mn-ea"/>
              <a:cs typeface="+mn-cs"/>
            </a:endParaRPr>
          </a:p>
          <a:p>
            <a:pPr eaLnBrk="1" fontAlgn="auto" hangingPunct="1">
              <a:lnSpc>
                <a:spcPct val="5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US" sz="2800" dirty="0" smtClean="0">
              <a:latin typeface="Calibri" charset="0"/>
              <a:ea typeface="+mn-ea"/>
              <a:cs typeface="+mn-cs"/>
            </a:endParaRPr>
          </a:p>
          <a:p>
            <a:pPr eaLnBrk="1" fontAlgn="auto" hangingPunct="1">
              <a:lnSpc>
                <a:spcPct val="5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>
                <a:latin typeface="Calibri" charset="0"/>
                <a:ea typeface="+mn-ea"/>
                <a:cs typeface="+mn-cs"/>
              </a:rPr>
              <a:t>96 </a:t>
            </a:r>
            <a:r>
              <a:rPr lang="en-US" sz="2800" dirty="0">
                <a:latin typeface="Calibri" charset="0"/>
                <a:ea typeface="+mn-ea"/>
                <a:cs typeface="+mn-cs"/>
              </a:rPr>
              <a:t>% </a:t>
            </a:r>
            <a:r>
              <a:rPr lang="en-US" sz="2800" dirty="0" smtClean="0">
                <a:latin typeface="Calibri" charset="0"/>
                <a:ea typeface="+mn-ea"/>
                <a:cs typeface="+mn-cs"/>
              </a:rPr>
              <a:t>had not previously been diagnosed</a:t>
            </a:r>
          </a:p>
          <a:p>
            <a:pPr eaLnBrk="1" fontAlgn="auto" hangingPunct="1">
              <a:lnSpc>
                <a:spcPct val="5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US" sz="2800" dirty="0">
              <a:latin typeface="Calibri" charset="0"/>
              <a:ea typeface="+mn-ea"/>
              <a:cs typeface="+mn-cs"/>
            </a:endParaRPr>
          </a:p>
          <a:p>
            <a:pPr eaLnBrk="1" fontAlgn="auto" hangingPunct="1">
              <a:lnSpc>
                <a:spcPct val="5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>
                <a:latin typeface="Calibri" charset="0"/>
                <a:ea typeface="+mn-ea"/>
                <a:cs typeface="+mn-cs"/>
              </a:rPr>
              <a:t>A</a:t>
            </a:r>
            <a:r>
              <a:rPr lang="en-US" sz="2800" dirty="0" smtClean="0">
                <a:latin typeface="Calibri" charset="0"/>
                <a:ea typeface="+mn-ea"/>
                <a:cs typeface="+mn-cs"/>
              </a:rPr>
              <a:t>ngle  closure glaucoma &gt; 70 % asymptomatic</a:t>
            </a:r>
          </a:p>
          <a:p>
            <a:pPr eaLnBrk="1" fontAlgn="auto" hangingPunct="1">
              <a:lnSpc>
                <a:spcPct val="5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US" sz="2800" dirty="0" smtClean="0">
              <a:latin typeface="Calibri" charset="0"/>
              <a:ea typeface="+mn-ea"/>
              <a:cs typeface="+mn-cs"/>
            </a:endParaRPr>
          </a:p>
          <a:p>
            <a:pPr eaLnBrk="1" fontAlgn="auto" hangingPunct="1">
              <a:lnSpc>
                <a:spcPct val="5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>
                <a:latin typeface="Calibri" charset="0"/>
                <a:ea typeface="+mn-ea"/>
                <a:cs typeface="+mn-cs"/>
              </a:rPr>
              <a:t>&gt; 90 % were not aware of Glaucoma</a:t>
            </a:r>
          </a:p>
          <a:p>
            <a:pPr marL="0" indent="0" eaLnBrk="1" fontAlgn="auto" hangingPunct="1">
              <a:lnSpc>
                <a:spcPct val="5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800" dirty="0" smtClean="0">
                <a:latin typeface="Calibri" charset="0"/>
                <a:ea typeface="+mn-ea"/>
                <a:cs typeface="+mn-cs"/>
              </a:rPr>
              <a:t> </a:t>
            </a:r>
            <a:endParaRPr lang="en-US" sz="2800" dirty="0">
              <a:latin typeface="Calibri" charset="0"/>
              <a:ea typeface="+mn-ea"/>
              <a:cs typeface="+mn-cs"/>
            </a:endParaRPr>
          </a:p>
          <a:p>
            <a:pPr marL="0" indent="0" eaLnBrk="1" fontAlgn="auto" hangingPunct="1">
              <a:lnSpc>
                <a:spcPct val="7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2400" dirty="0">
              <a:latin typeface="Calibri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2205038"/>
            <a:ext cx="8229600" cy="2303462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US" sz="2400" dirty="0" smtClean="0">
              <a:latin typeface="Calibri" charset="0"/>
              <a:ea typeface="+mn-ea"/>
              <a:cs typeface="+mn-cs"/>
            </a:endParaRPr>
          </a:p>
          <a:p>
            <a:pPr eaLnBrk="1" fontAlgn="auto" hangingPunct="1">
              <a:lnSpc>
                <a:spcPct val="5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>
                <a:latin typeface="Calibri" charset="0"/>
                <a:ea typeface="+mn-ea"/>
                <a:cs typeface="+mn-cs"/>
              </a:rPr>
              <a:t>Glaucoma </a:t>
            </a:r>
            <a:r>
              <a:rPr lang="en-US" sz="2800" dirty="0">
                <a:latin typeface="Calibri" charset="0"/>
                <a:ea typeface="+mn-ea"/>
                <a:cs typeface="+mn-cs"/>
              </a:rPr>
              <a:t>5.2% </a:t>
            </a:r>
            <a:r>
              <a:rPr lang="en-US" sz="2800" dirty="0" smtClean="0">
                <a:latin typeface="Calibri" charset="0"/>
                <a:ea typeface="+mn-ea"/>
                <a:cs typeface="+mn-cs"/>
              </a:rPr>
              <a:t>total blindness</a:t>
            </a:r>
            <a:endParaRPr lang="en-US" sz="2800" dirty="0">
              <a:latin typeface="Calibri" charset="0"/>
              <a:ea typeface="+mn-ea"/>
              <a:cs typeface="+mn-cs"/>
            </a:endParaRPr>
          </a:p>
          <a:p>
            <a:pPr marL="0" indent="0" eaLnBrk="1" fontAlgn="auto" hangingPunct="1">
              <a:lnSpc>
                <a:spcPct val="5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800" dirty="0">
                <a:latin typeface="Calibri" charset="0"/>
                <a:ea typeface="+mn-ea"/>
                <a:cs typeface="+mn-cs"/>
              </a:rPr>
              <a:t>    </a:t>
            </a:r>
            <a:endParaRPr lang="en-US" sz="2800" dirty="0" smtClean="0">
              <a:latin typeface="Calibri" charset="0"/>
              <a:ea typeface="+mn-ea"/>
              <a:cs typeface="+mn-cs"/>
            </a:endParaRPr>
          </a:p>
          <a:p>
            <a:pPr marL="0" indent="0" eaLnBrk="1" fontAlgn="auto" hangingPunct="1">
              <a:lnSpc>
                <a:spcPct val="5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800" dirty="0" smtClean="0">
                <a:latin typeface="Calibri" charset="0"/>
                <a:ea typeface="+mn-ea"/>
                <a:cs typeface="+mn-cs"/>
              </a:rPr>
              <a:t>	( &gt; </a:t>
            </a:r>
            <a:r>
              <a:rPr lang="en-US" sz="2800" dirty="0">
                <a:latin typeface="Calibri" charset="0"/>
                <a:ea typeface="+mn-ea"/>
                <a:cs typeface="+mn-cs"/>
              </a:rPr>
              <a:t>the estimate of </a:t>
            </a:r>
            <a:r>
              <a:rPr lang="en-US" sz="2800" dirty="0" smtClean="0">
                <a:latin typeface="Calibri" charset="0"/>
                <a:ea typeface="+mn-ea"/>
                <a:cs typeface="+mn-cs"/>
              </a:rPr>
              <a:t>1981 NBS</a:t>
            </a:r>
            <a:r>
              <a:rPr lang="en-US" sz="2800" dirty="0">
                <a:latin typeface="Calibri" charset="0"/>
                <a:ea typeface="+mn-ea"/>
                <a:cs typeface="+mn-cs"/>
              </a:rPr>
              <a:t>: 3.8 </a:t>
            </a:r>
            <a:r>
              <a:rPr lang="en-US" sz="2800" dirty="0" smtClean="0">
                <a:latin typeface="Calibri" charset="0"/>
                <a:ea typeface="+mn-ea"/>
                <a:cs typeface="+mn-cs"/>
              </a:rPr>
              <a:t>% ) </a:t>
            </a:r>
            <a:endParaRPr lang="en-US" sz="2800" dirty="0">
              <a:latin typeface="Calibri" charset="0"/>
              <a:ea typeface="+mn-ea"/>
              <a:cs typeface="+mn-cs"/>
            </a:endParaRPr>
          </a:p>
          <a:p>
            <a:pPr marL="0" indent="0" eaLnBrk="1" fontAlgn="auto" hangingPunct="1">
              <a:lnSpc>
                <a:spcPct val="5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2800" dirty="0">
              <a:latin typeface="Calibri" charset="0"/>
              <a:ea typeface="+mn-ea"/>
              <a:cs typeface="+mn-cs"/>
            </a:endParaRPr>
          </a:p>
          <a:p>
            <a:pPr eaLnBrk="1" fontAlgn="auto" hangingPunct="1">
              <a:lnSpc>
                <a:spcPct val="5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>
                <a:latin typeface="Calibri" charset="0"/>
                <a:ea typeface="+mn-ea"/>
                <a:cs typeface="+mn-cs"/>
              </a:rPr>
              <a:t>Visual </a:t>
            </a:r>
            <a:r>
              <a:rPr lang="en-US" sz="2800" dirty="0">
                <a:latin typeface="Calibri" charset="0"/>
                <a:ea typeface="+mn-ea"/>
                <a:cs typeface="+mn-cs"/>
              </a:rPr>
              <a:t>morbidity </a:t>
            </a:r>
            <a:r>
              <a:rPr lang="en-US" sz="2800" dirty="0" smtClean="0">
                <a:latin typeface="Calibri" charset="0"/>
                <a:ea typeface="+mn-ea"/>
                <a:cs typeface="+mn-cs"/>
              </a:rPr>
              <a:t>PACG &gt; POAG (3 X )</a:t>
            </a:r>
            <a:endParaRPr lang="en-US" sz="2800" dirty="0">
              <a:latin typeface="Calibri" charset="0"/>
              <a:ea typeface="+mn-ea"/>
              <a:cs typeface="+mn-cs"/>
            </a:endParaRPr>
          </a:p>
          <a:p>
            <a:pPr eaLnBrk="1" fontAlgn="auto" hangingPunct="1">
              <a:lnSpc>
                <a:spcPct val="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50825" y="908050"/>
            <a:ext cx="8569325" cy="5113338"/>
          </a:xfrm>
        </p:spPr>
        <p:txBody>
          <a:bodyPr/>
          <a:lstStyle/>
          <a:p>
            <a:pPr algn="l" eaLnBrk="1" hangingPunct="1"/>
            <a:r>
              <a:rPr lang="en-US" sz="2500" smtClean="0">
                <a:latin typeface="Calibri" pitchFamily="34" charset="0"/>
                <a:ea typeface="ＭＳ Ｐゴシック" pitchFamily="34" charset="-128"/>
              </a:rPr>
              <a:t/>
            </a:r>
            <a:br>
              <a:rPr lang="en-US" sz="2500" smtClean="0">
                <a:latin typeface="Calibri" pitchFamily="34" charset="0"/>
                <a:ea typeface="ＭＳ Ｐゴシック" pitchFamily="34" charset="-128"/>
              </a:rPr>
            </a:br>
            <a:r>
              <a:rPr lang="en-US" sz="3200" smtClean="0">
                <a:solidFill>
                  <a:srgbClr val="FFFF00"/>
                </a:solidFill>
                <a:ea typeface="ＭＳ Ｐゴシック" pitchFamily="34" charset="-128"/>
              </a:rPr>
              <a:t>Prevalence of Glaucoma in Bhaktapur district </a:t>
            </a:r>
            <a:br>
              <a:rPr lang="en-US" sz="3200" smtClean="0">
                <a:solidFill>
                  <a:srgbClr val="FFFF00"/>
                </a:solidFill>
                <a:ea typeface="ＭＳ Ｐゴシック" pitchFamily="34" charset="-128"/>
              </a:rPr>
            </a:br>
            <a:r>
              <a:rPr lang="en-US" sz="3200" smtClean="0">
                <a:solidFill>
                  <a:srgbClr val="FFFF00"/>
                </a:solidFill>
                <a:ea typeface="ＭＳ Ｐゴシック" pitchFamily="34" charset="-128"/>
              </a:rPr>
              <a:t/>
            </a:r>
            <a:br>
              <a:rPr lang="en-US" sz="3200" smtClean="0">
                <a:solidFill>
                  <a:srgbClr val="FFFF00"/>
                </a:solidFill>
                <a:ea typeface="ＭＳ Ｐゴシック" pitchFamily="34" charset="-128"/>
              </a:rPr>
            </a:br>
            <a:r>
              <a:rPr lang="en-US" sz="3200" smtClean="0">
                <a:solidFill>
                  <a:srgbClr val="FFFF00"/>
                </a:solidFill>
                <a:ea typeface="ＭＳ Ｐゴシック" pitchFamily="34" charset="-128"/>
              </a:rPr>
              <a:t>Represents primarily a </a:t>
            </a:r>
            <a:r>
              <a:rPr lang="en-US" altLang="en-US" sz="3200" smtClean="0">
                <a:solidFill>
                  <a:srgbClr val="FFFF00"/>
                </a:solidFill>
                <a:ea typeface="ＭＳ Ｐゴシック" pitchFamily="34" charset="-128"/>
              </a:rPr>
              <a:t>‘</a:t>
            </a:r>
            <a:r>
              <a:rPr lang="en-US" sz="3200" smtClean="0">
                <a:solidFill>
                  <a:srgbClr val="FFFF00"/>
                </a:solidFill>
                <a:ea typeface="ＭＳ Ｐゴシック" pitchFamily="34" charset="-128"/>
              </a:rPr>
              <a:t> Newari </a:t>
            </a:r>
            <a:r>
              <a:rPr lang="en-US" altLang="en-US" sz="3200" smtClean="0">
                <a:solidFill>
                  <a:srgbClr val="FFFF00"/>
                </a:solidFill>
                <a:ea typeface="ＭＳ Ｐゴシック" pitchFamily="34" charset="-128"/>
              </a:rPr>
              <a:t>’</a:t>
            </a:r>
            <a:r>
              <a:rPr lang="en-US" sz="3200" smtClean="0">
                <a:solidFill>
                  <a:srgbClr val="FFFF00"/>
                </a:solidFill>
                <a:ea typeface="ＭＳ Ｐゴシック" pitchFamily="34" charset="-128"/>
              </a:rPr>
              <a:t> ethnic race</a:t>
            </a:r>
            <a:br>
              <a:rPr lang="en-US" sz="3200" smtClean="0">
                <a:solidFill>
                  <a:srgbClr val="FFFF00"/>
                </a:solidFill>
                <a:ea typeface="ＭＳ Ｐゴシック" pitchFamily="34" charset="-128"/>
              </a:rPr>
            </a:br>
            <a:r>
              <a:rPr lang="en-US" sz="3200" smtClean="0">
                <a:solidFill>
                  <a:srgbClr val="FFFF00"/>
                </a:solidFill>
                <a:ea typeface="ＭＳ Ｐゴシック" pitchFamily="34" charset="-128"/>
              </a:rPr>
              <a:t/>
            </a:r>
            <a:br>
              <a:rPr lang="en-US" sz="3200" smtClean="0">
                <a:solidFill>
                  <a:srgbClr val="FFFF00"/>
                </a:solidFill>
                <a:ea typeface="ＭＳ Ｐゴシック" pitchFamily="34" charset="-128"/>
              </a:rPr>
            </a:br>
            <a:r>
              <a:rPr lang="en-US" sz="3200" smtClean="0">
                <a:solidFill>
                  <a:srgbClr val="FFFF00"/>
                </a:solidFill>
                <a:ea typeface="ＭＳ Ｐゴシック" pitchFamily="34" charset="-128"/>
              </a:rPr>
              <a:t/>
            </a:r>
            <a:br>
              <a:rPr lang="en-US" sz="3200" smtClean="0">
                <a:solidFill>
                  <a:srgbClr val="FFFF00"/>
                </a:solidFill>
                <a:ea typeface="ＭＳ Ｐゴシック" pitchFamily="34" charset="-128"/>
              </a:rPr>
            </a:br>
            <a:r>
              <a:rPr lang="en-US" sz="2400" i="1" smtClean="0">
                <a:ea typeface="ＭＳ Ｐゴシック" pitchFamily="34" charset="-128"/>
              </a:rPr>
              <a:t>Although the </a:t>
            </a:r>
            <a:r>
              <a:rPr lang="en-US" altLang="en-US" sz="2400" i="1" smtClean="0">
                <a:ea typeface="ＭＳ Ｐゴシック" pitchFamily="34" charset="-128"/>
              </a:rPr>
              <a:t>‘</a:t>
            </a:r>
            <a:r>
              <a:rPr lang="en-US" sz="2400" i="1" smtClean="0">
                <a:ea typeface="ＭＳ Ｐゴシック" pitchFamily="34" charset="-128"/>
              </a:rPr>
              <a:t> Newari </a:t>
            </a:r>
            <a:r>
              <a:rPr lang="en-US" altLang="en-US" sz="2400" i="1" smtClean="0">
                <a:ea typeface="ＭＳ Ｐゴシック" pitchFamily="34" charset="-128"/>
              </a:rPr>
              <a:t>’</a:t>
            </a:r>
            <a:r>
              <a:rPr lang="en-US" sz="2400" i="1" smtClean="0">
                <a:ea typeface="ＭＳ Ｐゴシック" pitchFamily="34" charset="-128"/>
              </a:rPr>
              <a:t> race constitute a large proportion of the countries population, the results from the BGS does not represent the epidemiology of glaucoma in Nepal</a:t>
            </a:r>
            <a:br>
              <a:rPr lang="en-US" sz="2400" i="1" smtClean="0">
                <a:ea typeface="ＭＳ Ｐゴシック" pitchFamily="34" charset="-128"/>
              </a:rPr>
            </a:br>
            <a:r>
              <a:rPr lang="en-US" sz="3200" smtClean="0">
                <a:solidFill>
                  <a:srgbClr val="FFFF00"/>
                </a:solidFill>
                <a:ea typeface="ＭＳ Ｐゴシック" pitchFamily="34" charset="-128"/>
              </a:rPr>
              <a:t/>
            </a:r>
            <a:br>
              <a:rPr lang="en-US" sz="3200" smtClean="0">
                <a:solidFill>
                  <a:srgbClr val="FFFF00"/>
                </a:solidFill>
                <a:ea typeface="ＭＳ Ｐゴシック" pitchFamily="34" charset="-128"/>
              </a:rPr>
            </a:br>
            <a:r>
              <a:rPr lang="en-US" sz="2900" smtClean="0">
                <a:solidFill>
                  <a:srgbClr val="0000FF"/>
                </a:solidFill>
                <a:latin typeface="Calibri" pitchFamily="34" charset="0"/>
                <a:ea typeface="ＭＳ Ｐゴシック" pitchFamily="34" charset="-128"/>
              </a:rPr>
              <a:t/>
            </a:r>
            <a:br>
              <a:rPr lang="en-US" sz="2900" smtClean="0">
                <a:solidFill>
                  <a:srgbClr val="0000FF"/>
                </a:solidFill>
                <a:latin typeface="Calibri" pitchFamily="34" charset="0"/>
                <a:ea typeface="ＭＳ Ｐゴシック" pitchFamily="34" charset="-128"/>
              </a:rPr>
            </a:br>
            <a:endParaRPr lang="en-US" sz="2900" smtClean="0">
              <a:solidFill>
                <a:srgbClr val="0000FF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539750" y="2133600"/>
            <a:ext cx="8229600" cy="404653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sz="2400" smtClean="0">
                <a:latin typeface="Calibri" pitchFamily="34" charset="0"/>
                <a:ea typeface="ＭＳ Ｐゴシック" pitchFamily="34" charset="-128"/>
              </a:rPr>
              <a:t>Target population &gt; 60 years,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altLang="en-US" sz="2400" smtClean="0">
                <a:latin typeface="Calibri" pitchFamily="34" charset="0"/>
                <a:ea typeface="ＭＳ Ｐゴシック" pitchFamily="34" charset="-128"/>
              </a:rPr>
              <a:t>‘</a:t>
            </a:r>
            <a:r>
              <a:rPr lang="en-US" sz="2400" smtClean="0">
                <a:latin typeface="Calibri" pitchFamily="34" charset="0"/>
                <a:ea typeface="ＭＳ Ｐゴシック" pitchFamily="34" charset="-128"/>
              </a:rPr>
              <a:t>Opportunistic screening </a:t>
            </a:r>
            <a:r>
              <a:rPr lang="en-US" altLang="en-US" sz="2400" smtClean="0">
                <a:latin typeface="Calibri" pitchFamily="34" charset="0"/>
                <a:ea typeface="ＭＳ Ｐゴシック" pitchFamily="34" charset="-128"/>
              </a:rPr>
              <a:t>‘</a:t>
            </a:r>
            <a:r>
              <a:rPr lang="en-US" sz="2400" smtClean="0">
                <a:latin typeface="Calibri" pitchFamily="34" charset="0"/>
                <a:ea typeface="ＭＳ Ｐゴシック" pitchFamily="34" charset="-128"/>
              </a:rPr>
              <a:t> cataract screening programs</a:t>
            </a:r>
          </a:p>
          <a:p>
            <a:pPr marL="0" indent="0" algn="ctr" eaLnBrk="1" hangingPunct="1">
              <a:buFont typeface="Arial" charset="0"/>
              <a:buNone/>
            </a:pPr>
            <a:endParaRPr lang="en-US" sz="2000" smtClean="0">
              <a:latin typeface="Calibri" pitchFamily="34" charset="0"/>
              <a:ea typeface="ＭＳ Ｐゴシック" pitchFamily="34" charset="-128"/>
            </a:endParaRPr>
          </a:p>
          <a:p>
            <a:pPr marL="0" indent="0" eaLnBrk="1" hangingPunct="1"/>
            <a:r>
              <a:rPr lang="en-US" sz="2000" smtClean="0">
                <a:latin typeface="Calibri" pitchFamily="34" charset="0"/>
                <a:ea typeface="ＭＳ Ｐゴシック" pitchFamily="34" charset="-128"/>
              </a:rPr>
              <a:t>Optic discs have to be examined (0.7 VCDR)</a:t>
            </a:r>
          </a:p>
          <a:p>
            <a:pPr marL="0" indent="0" eaLnBrk="1" hangingPunct="1"/>
            <a:r>
              <a:rPr lang="en-US" sz="2000" smtClean="0">
                <a:latin typeface="Calibri" pitchFamily="34" charset="0"/>
                <a:ea typeface="ＭＳ Ｐゴシック" pitchFamily="34" charset="-128"/>
              </a:rPr>
              <a:t>Short axial lengths noted during Biometry for cataract  surgery, should undergo gonioscopy</a:t>
            </a:r>
          </a:p>
          <a:p>
            <a:pPr marL="0" indent="0" eaLnBrk="1" hangingPunct="1"/>
            <a:r>
              <a:rPr lang="en-US" sz="2000" smtClean="0">
                <a:latin typeface="Calibri" pitchFamily="34" charset="0"/>
                <a:ea typeface="ＭＳ Ｐゴシック" pitchFamily="34" charset="-128"/>
              </a:rPr>
              <a:t>Measuring IOP has a limited role</a:t>
            </a:r>
          </a:p>
          <a:p>
            <a:pPr marL="0" indent="0" eaLnBrk="1" hangingPunct="1">
              <a:buFont typeface="Arial" charset="0"/>
              <a:buNone/>
            </a:pPr>
            <a:endParaRPr lang="en-US" sz="2400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8675" name="TextBox 1"/>
          <p:cNvSpPr txBox="1">
            <a:spLocks noChangeArrowheads="1"/>
          </p:cNvSpPr>
          <p:nvPr/>
        </p:nvSpPr>
        <p:spPr bwMode="auto">
          <a:xfrm>
            <a:off x="1143000" y="6096000"/>
            <a:ext cx="7848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>
                <a:solidFill>
                  <a:srgbClr val="0000FF"/>
                </a:solidFill>
                <a:latin typeface="Arial" charset="0"/>
              </a:rPr>
              <a:t>.</a:t>
            </a:r>
          </a:p>
          <a:p>
            <a:pPr algn="r"/>
            <a:r>
              <a:rPr lang="en-US" sz="1600">
                <a:solidFill>
                  <a:srgbClr val="FFFF00"/>
                </a:solidFill>
                <a:latin typeface="Arial" charset="0"/>
              </a:rPr>
              <a:t>Thapa SS et al. BMC Ophthalmology 2008</a:t>
            </a:r>
          </a:p>
        </p:txBody>
      </p:sp>
      <p:sp>
        <p:nvSpPr>
          <p:cNvPr id="28676" name="TextBox 1"/>
          <p:cNvSpPr txBox="1">
            <a:spLocks noChangeArrowheads="1"/>
          </p:cNvSpPr>
          <p:nvPr/>
        </p:nvSpPr>
        <p:spPr bwMode="auto">
          <a:xfrm>
            <a:off x="179388" y="404813"/>
            <a:ext cx="83534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sz="3600">
                <a:solidFill>
                  <a:srgbClr val="FFFF00"/>
                </a:solidFill>
                <a:latin typeface="Calibri" pitchFamily="34" charset="0"/>
              </a:rPr>
              <a:t>Separate screening programs for glaucoma are not necessary in Bhaktapur </a:t>
            </a:r>
          </a:p>
          <a:p>
            <a:pPr algn="ctr">
              <a:buFont typeface="Arial" charset="0"/>
              <a:buNone/>
            </a:pPr>
            <a:endParaRPr lang="en-US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301037" cy="4321175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FFFF00"/>
                </a:solidFill>
                <a:ea typeface="+mn-ea"/>
                <a:cs typeface="+mn-cs"/>
              </a:rPr>
              <a:t>Majority ( 70% ) were asymptomatic </a:t>
            </a:r>
            <a:r>
              <a:rPr lang="en-US" sz="4400" dirty="0" smtClean="0">
                <a:ea typeface="+mn-ea"/>
                <a:cs typeface="+mn-cs"/>
              </a:rPr>
              <a:t>(HBS , BGS)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4400" dirty="0" smtClean="0">
                <a:ea typeface="+mn-ea"/>
                <a:cs typeface="+mn-cs"/>
              </a:rPr>
              <a:t>	Gonioscopy has to be performed for correct diagnosis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4400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FFFF00"/>
                </a:solidFill>
                <a:ea typeface="+mn-ea"/>
                <a:cs typeface="+mn-cs"/>
              </a:rPr>
              <a:t>High Risk Patients </a:t>
            </a:r>
            <a:r>
              <a:rPr lang="en-US" sz="4400" dirty="0" smtClean="0">
                <a:solidFill>
                  <a:srgbClr val="FFFFFF"/>
                </a:solidFill>
                <a:ea typeface="+mn-ea"/>
                <a:cs typeface="+mn-cs"/>
              </a:rPr>
              <a:t>(HBS, BGS)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4400" dirty="0" smtClean="0">
                <a:solidFill>
                  <a:srgbClr val="FFFF00"/>
                </a:solidFill>
                <a:ea typeface="+mn-ea"/>
                <a:cs typeface="+mn-cs"/>
              </a:rPr>
              <a:t>             </a:t>
            </a:r>
            <a:r>
              <a:rPr lang="en-US" sz="4400" dirty="0" smtClean="0">
                <a:ea typeface="+mn-ea"/>
                <a:cs typeface="+mn-cs"/>
              </a:rPr>
              <a:t>Females &gt; 50 years, </a:t>
            </a:r>
            <a:r>
              <a:rPr lang="en-US" sz="4400" dirty="0">
                <a:ea typeface="+mn-ea"/>
                <a:cs typeface="+mn-cs"/>
              </a:rPr>
              <a:t>short axial </a:t>
            </a:r>
            <a:r>
              <a:rPr lang="en-US" sz="4400" dirty="0" smtClean="0">
                <a:ea typeface="+mn-ea"/>
                <a:cs typeface="+mn-cs"/>
              </a:rPr>
              <a:t>lengths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4400" dirty="0">
              <a:solidFill>
                <a:srgbClr val="FFFF00"/>
              </a:solidFill>
              <a:ea typeface="+mn-ea"/>
              <a:cs typeface="+mn-cs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4400" dirty="0" smtClean="0">
              <a:solidFill>
                <a:srgbClr val="FFFF0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FFFF00"/>
                </a:solidFill>
              </a:rPr>
              <a:t>Severe </a:t>
            </a:r>
            <a:r>
              <a:rPr lang="en-US" sz="4400" dirty="0">
                <a:solidFill>
                  <a:srgbClr val="FFFF00"/>
                </a:solidFill>
              </a:rPr>
              <a:t>visual impairment  at presentation 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smtClean="0">
                <a:solidFill>
                  <a:srgbClr val="FFFFFF"/>
                </a:solidFill>
              </a:rPr>
              <a:t>(HBS)</a:t>
            </a:r>
            <a:endParaRPr lang="en-US" sz="4400" dirty="0">
              <a:solidFill>
                <a:srgbClr val="FFFFFF"/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4400" dirty="0">
                <a:solidFill>
                  <a:srgbClr val="FFFF00"/>
                </a:solidFill>
              </a:rPr>
              <a:t>      ( &gt;&gt;  POAG)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>
                <a:ea typeface="+mn-ea"/>
                <a:cs typeface="+mn-cs"/>
              </a:rPr>
              <a:t> </a:t>
            </a:r>
            <a:r>
              <a:rPr lang="en-US" sz="2400" dirty="0" smtClean="0">
                <a:ea typeface="+mn-ea"/>
                <a:cs typeface="+mn-cs"/>
              </a:rPr>
              <a:t>           </a:t>
            </a:r>
            <a:endParaRPr lang="en-US" sz="2400" dirty="0">
              <a:ea typeface="+mn-ea"/>
              <a:cs typeface="+mn-cs"/>
            </a:endParaRPr>
          </a:p>
        </p:txBody>
      </p:sp>
      <p:sp>
        <p:nvSpPr>
          <p:cNvPr id="29699" name="TextBox 1"/>
          <p:cNvSpPr txBox="1">
            <a:spLocks noChangeArrowheads="1"/>
          </p:cNvSpPr>
          <p:nvPr/>
        </p:nvSpPr>
        <p:spPr bwMode="auto">
          <a:xfrm>
            <a:off x="900113" y="549275"/>
            <a:ext cx="7200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/>
              <a:t>PACG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620713"/>
            <a:ext cx="8229600" cy="51117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5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2800" dirty="0" smtClean="0">
              <a:ea typeface="+mn-ea"/>
              <a:cs typeface="+mn-cs"/>
            </a:endParaRPr>
          </a:p>
          <a:p>
            <a:pPr marL="0" indent="0" eaLnBrk="1" fontAlgn="auto" hangingPunct="1">
              <a:lnSpc>
                <a:spcPct val="5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2800" dirty="0" smtClean="0">
              <a:ea typeface="+mn-ea"/>
              <a:cs typeface="+mn-cs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>
                <a:solidFill>
                  <a:srgbClr val="FFFF00"/>
                </a:solidFill>
                <a:ea typeface="+mn-ea"/>
                <a:cs typeface="+mn-cs"/>
              </a:rPr>
              <a:t>Role of the lens /  formation of cataract in the pathogenesis of PACG has to be considered </a:t>
            </a:r>
            <a:r>
              <a:rPr lang="en-US" sz="2800" dirty="0" smtClean="0">
                <a:ea typeface="+mn-ea"/>
                <a:cs typeface="+mn-cs"/>
              </a:rPr>
              <a:t>(BGS)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800" dirty="0">
                <a:ea typeface="+mn-ea"/>
                <a:cs typeface="+mn-cs"/>
              </a:rPr>
              <a:t> </a:t>
            </a:r>
            <a:endParaRPr lang="en-US" sz="2800" dirty="0" smtClean="0">
              <a:ea typeface="+mn-ea"/>
              <a:cs typeface="+mn-cs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>
                <a:solidFill>
                  <a:srgbClr val="FFFF00"/>
                </a:solidFill>
                <a:ea typeface="+mn-ea"/>
                <a:cs typeface="+mn-cs"/>
              </a:rPr>
              <a:t>Early cataract removal may prevent progression to / of PACG in high risk patients</a:t>
            </a:r>
            <a:endParaRPr lang="en-US" sz="2800" dirty="0">
              <a:solidFill>
                <a:srgbClr val="FFFF00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468313" y="908050"/>
            <a:ext cx="8229600" cy="45259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z="4800" smtClean="0">
                <a:ea typeface="ＭＳ Ｐゴシック" pitchFamily="34" charset="-128"/>
              </a:rPr>
              <a:t>Challenges </a:t>
            </a:r>
          </a:p>
          <a:p>
            <a:pPr marL="0" indent="0" algn="ctr">
              <a:buFont typeface="Arial" charset="0"/>
              <a:buNone/>
            </a:pPr>
            <a:r>
              <a:rPr lang="en-US" sz="4800" smtClean="0">
                <a:ea typeface="ＭＳ Ｐゴシック" pitchFamily="34" charset="-128"/>
              </a:rPr>
              <a:t>and </a:t>
            </a:r>
          </a:p>
          <a:p>
            <a:pPr marL="0" indent="0" algn="ctr">
              <a:buFont typeface="Arial" charset="0"/>
              <a:buNone/>
            </a:pPr>
            <a:r>
              <a:rPr lang="en-US" sz="4800" smtClean="0">
                <a:ea typeface="ＭＳ Ｐゴシック" pitchFamily="34" charset="-128"/>
              </a:rPr>
              <a:t>Strategies Adopted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</a:rPr>
              <a:t>Burden of Blindness from Glaucoma</a:t>
            </a:r>
            <a:br>
              <a:rPr lang="en-US" sz="4000" smtClean="0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</a:rPr>
            </a:br>
            <a:r>
              <a:rPr lang="en-US" sz="4000" smtClean="0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</a:rPr>
              <a:t>in Nepal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420938"/>
            <a:ext cx="8740775" cy="3455987"/>
          </a:xfrm>
        </p:spPr>
        <p:txBody>
          <a:bodyPr/>
          <a:lstStyle/>
          <a:p>
            <a:r>
              <a:rPr lang="en-US" sz="2800" smtClean="0">
                <a:latin typeface="Calibri" pitchFamily="34" charset="0"/>
                <a:ea typeface="ＭＳ Ｐゴシック" pitchFamily="34" charset="-128"/>
              </a:rPr>
              <a:t>88,800 Nepalese 30 years and older have definite glaucoma  </a:t>
            </a:r>
          </a:p>
          <a:p>
            <a:r>
              <a:rPr lang="en-US" sz="2800" smtClean="0">
                <a:latin typeface="Calibri" pitchFamily="34" charset="0"/>
                <a:ea typeface="ＭＳ Ｐゴシック" pitchFamily="34" charset="-128"/>
              </a:rPr>
              <a:t>Three times more = glaucoma suspects </a:t>
            </a:r>
          </a:p>
          <a:p>
            <a:r>
              <a:rPr lang="en-US" sz="2800" smtClean="0">
                <a:latin typeface="Calibri" pitchFamily="34" charset="0"/>
                <a:ea typeface="ＭＳ Ｐゴシック" pitchFamily="34" charset="-128"/>
              </a:rPr>
              <a:t>Almost 400,000 Nepalese have definite or probable glaucoma</a:t>
            </a:r>
          </a:p>
          <a:p>
            <a:pPr>
              <a:buFontTx/>
              <a:buNone/>
            </a:pPr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2772" name="TextBox 1"/>
          <p:cNvSpPr txBox="1">
            <a:spLocks noChangeArrowheads="1"/>
          </p:cNvSpPr>
          <p:nvPr/>
        </p:nvSpPr>
        <p:spPr bwMode="auto">
          <a:xfrm>
            <a:off x="3203575" y="6092825"/>
            <a:ext cx="568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>
                <a:solidFill>
                  <a:srgbClr val="FFFF00"/>
                </a:solidFill>
              </a:rPr>
              <a:t>2010 Nepal Mid Term Report, Vision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8438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</a:rPr>
              <a:t>Blindness from Glaucoma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68413"/>
            <a:ext cx="7772400" cy="51831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>
                <a:latin typeface="Calibri" pitchFamily="34" charset="0"/>
                <a:ea typeface="ＭＳ Ｐゴシック" pitchFamily="34" charset="-128"/>
              </a:rPr>
              <a:t>In 2010, it is estimated that glaucoma will affect approximately 60.5 million </a:t>
            </a:r>
            <a:r>
              <a:rPr lang="en-US" sz="1600" smtClean="0">
                <a:latin typeface="Calibri" pitchFamily="34" charset="0"/>
                <a:ea typeface="ＭＳ Ｐゴシック" pitchFamily="34" charset="-128"/>
              </a:rPr>
              <a:t>(Quigley, 2006)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latin typeface="Calibri" pitchFamily="34" charset="0"/>
                <a:ea typeface="ＭＳ Ｐゴシック" pitchFamily="34" charset="-128"/>
              </a:rPr>
              <a:t>59 % will be women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latin typeface="Calibri" pitchFamily="34" charset="0"/>
                <a:ea typeface="ＭＳ Ｐゴシック" pitchFamily="34" charset="-128"/>
              </a:rPr>
              <a:t>47% will be Asian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latin typeface="Calibri" pitchFamily="34" charset="0"/>
                <a:ea typeface="ＭＳ Ｐゴシック" pitchFamily="34" charset="-128"/>
              </a:rPr>
              <a:t>Primary open-angle glaucoma → 44.7 million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latin typeface="Calibri" pitchFamily="34" charset="0"/>
                <a:ea typeface="ＭＳ Ｐゴシック" pitchFamily="34" charset="-128"/>
              </a:rPr>
              <a:t>55% will be women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latin typeface="Calibri" pitchFamily="34" charset="0"/>
                <a:ea typeface="ＭＳ Ｐゴシック" pitchFamily="34" charset="-128"/>
              </a:rPr>
              <a:t>4.5 million will be bilateral blind (about 10%)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latin typeface="Calibri" pitchFamily="34" charset="0"/>
                <a:ea typeface="ＭＳ Ｐゴシック" pitchFamily="34" charset="-128"/>
              </a:rPr>
              <a:t>Primary angle closure glaucoma → 15.7 million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latin typeface="Calibri" pitchFamily="34" charset="0"/>
                <a:ea typeface="ＭＳ Ｐゴシック" pitchFamily="34" charset="-128"/>
              </a:rPr>
              <a:t>70% will be women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latin typeface="Calibri" pitchFamily="34" charset="0"/>
                <a:ea typeface="ＭＳ Ｐゴシック" pitchFamily="34" charset="-128"/>
              </a:rPr>
              <a:t>87% will be Asian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latin typeface="Calibri" pitchFamily="34" charset="0"/>
                <a:ea typeface="ＭＳ Ｐゴシック" pitchFamily="34" charset="-128"/>
              </a:rPr>
              <a:t>3.9 million will be bilateral blind (about 25%)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latin typeface="Calibri" pitchFamily="34" charset="0"/>
                <a:ea typeface="ＭＳ Ｐゴシック" pitchFamily="34" charset="-128"/>
              </a:rPr>
              <a:t>Regarding angle closure glaucoma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latin typeface="Calibri" pitchFamily="34" charset="0"/>
                <a:ea typeface="ＭＳ Ｐゴシック" pitchFamily="34" charset="-128"/>
              </a:rPr>
              <a:t>More devastating and blinding disease → 3x more than POAG </a:t>
            </a:r>
            <a:r>
              <a:rPr lang="en-US" sz="1400" smtClean="0">
                <a:latin typeface="Calibri" pitchFamily="34" charset="0"/>
                <a:ea typeface="ＭＳ Ｐゴシック" pitchFamily="34" charset="-128"/>
              </a:rPr>
              <a:t>(Foster, BJO 2001)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latin typeface="Calibri" pitchFamily="34" charset="0"/>
                <a:ea typeface="ＭＳ Ｐゴシック" pitchFamily="34" charset="-128"/>
              </a:rPr>
              <a:t>Able to treat the pathophysiological mechanism if detected earlier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7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7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75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827088" y="2333625"/>
            <a:ext cx="799306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/>
              <a:t>Aging Population</a:t>
            </a:r>
          </a:p>
          <a:p>
            <a:pPr marL="342900" indent="-342900">
              <a:buFont typeface="Arial" charset="0"/>
              <a:buChar char="•"/>
            </a:pPr>
            <a:endParaRPr lang="en-US"/>
          </a:p>
          <a:p>
            <a:pPr marL="342900" indent="-342900">
              <a:buFont typeface="Arial" charset="0"/>
              <a:buChar char="•"/>
            </a:pPr>
            <a:r>
              <a:rPr lang="en-US"/>
              <a:t>Geographic terrain</a:t>
            </a:r>
          </a:p>
          <a:p>
            <a:pPr marL="342900" indent="-342900">
              <a:buFont typeface="Arial" charset="0"/>
              <a:buChar char="•"/>
            </a:pPr>
            <a:endParaRPr lang="en-US"/>
          </a:p>
          <a:p>
            <a:pPr marL="342900" indent="-342900">
              <a:buFont typeface="Arial" charset="0"/>
              <a:buChar char="•"/>
            </a:pPr>
            <a:r>
              <a:rPr lang="en-US"/>
              <a:t>Limited Human Resource</a:t>
            </a:r>
          </a:p>
          <a:p>
            <a:pPr marL="342900" indent="-342900">
              <a:buFont typeface="Arial" charset="0"/>
              <a:buChar char="•"/>
            </a:pPr>
            <a:endParaRPr lang="en-US"/>
          </a:p>
          <a:p>
            <a:pPr marL="342900" indent="-342900">
              <a:buFont typeface="Arial" charset="0"/>
              <a:buChar char="•"/>
            </a:pPr>
            <a:r>
              <a:rPr lang="en-US"/>
              <a:t>Poverty, Illiteracy</a:t>
            </a:r>
          </a:p>
          <a:p>
            <a:pPr marL="342900" indent="-342900">
              <a:buFont typeface="Arial" charset="0"/>
              <a:buChar char="•"/>
            </a:pPr>
            <a:endParaRPr lang="en-US"/>
          </a:p>
          <a:p>
            <a:pPr marL="342900" indent="-342900">
              <a:buFont typeface="Arial" charset="0"/>
              <a:buChar char="•"/>
            </a:pPr>
            <a:r>
              <a:rPr lang="en-US"/>
              <a:t>Glaucoma, the disease</a:t>
            </a:r>
          </a:p>
          <a:p>
            <a:pPr marL="342900" indent="-342900">
              <a:buFont typeface="Arial" charset="0"/>
              <a:buChar char="•"/>
            </a:pPr>
            <a:endParaRPr lang="en-US"/>
          </a:p>
          <a:p>
            <a:pPr marL="342900" indent="-342900">
              <a:buFont typeface="Arial" charset="0"/>
              <a:buChar char="•"/>
            </a:pPr>
            <a:endParaRPr lang="en-US"/>
          </a:p>
          <a:p>
            <a:pPr marL="342900" indent="-342900">
              <a:buFont typeface="Arial" charset="0"/>
              <a:buChar char="•"/>
            </a:pPr>
            <a:endParaRPr lang="en-US"/>
          </a:p>
        </p:txBody>
      </p:sp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1116013" y="836613"/>
            <a:ext cx="6480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FF00"/>
                </a:solidFill>
              </a:rPr>
              <a:t>Challenges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68338"/>
          </a:xfrm>
        </p:spPr>
        <p:txBody>
          <a:bodyPr/>
          <a:lstStyle/>
          <a:p>
            <a:r>
              <a:rPr lang="en-US" sz="3600" smtClean="0">
                <a:solidFill>
                  <a:srgbClr val="FFFF00"/>
                </a:solidFill>
                <a:ea typeface="ＭＳ Ｐゴシック" pitchFamily="34" charset="-128"/>
              </a:rPr>
              <a:t>Training Programs for Glaucoma </a:t>
            </a:r>
            <a:r>
              <a:rPr lang="en-US" sz="3200" smtClean="0">
                <a:solidFill>
                  <a:srgbClr val="FFFF00"/>
                </a:solidFill>
                <a:ea typeface="ＭＳ Ｐゴシック" pitchFamily="34" charset="-128"/>
              </a:rPr>
              <a:t/>
            </a:r>
            <a:br>
              <a:rPr lang="en-US" sz="3200" smtClean="0">
                <a:solidFill>
                  <a:srgbClr val="FFFF00"/>
                </a:solidFill>
                <a:ea typeface="ＭＳ Ｐゴシック" pitchFamily="34" charset="-128"/>
              </a:rPr>
            </a:br>
            <a:endParaRPr lang="en-US" sz="3200" smtClean="0">
              <a:solidFill>
                <a:srgbClr val="FFFF00"/>
              </a:solidFill>
              <a:ea typeface="ＭＳ Ｐゴシック" pitchFamily="34" charset="-128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23850" y="2205038"/>
            <a:ext cx="8229600" cy="3887787"/>
          </a:xfrm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  <a:p>
            <a:pPr>
              <a:buFont typeface="Arial" charset="0"/>
              <a:buNone/>
            </a:pPr>
            <a:r>
              <a:rPr lang="en-US" smtClean="0">
                <a:ea typeface="ＭＳ Ｐゴシック" pitchFamily="34" charset="-128"/>
              </a:rPr>
              <a:t>Ophthalmologist</a:t>
            </a:r>
          </a:p>
          <a:p>
            <a:pPr>
              <a:lnSpc>
                <a:spcPct val="100000"/>
              </a:lnSpc>
            </a:pPr>
            <a:r>
              <a:rPr lang="en-US" sz="2400" smtClean="0">
                <a:ea typeface="ＭＳ Ｐゴシック" pitchFamily="34" charset="-128"/>
              </a:rPr>
              <a:t>Residency</a:t>
            </a:r>
            <a:r>
              <a:rPr lang="en-US" smtClean="0">
                <a:ea typeface="ＭＳ Ｐゴシック" pitchFamily="34" charset="-128"/>
              </a:rPr>
              <a:t> </a:t>
            </a:r>
            <a:r>
              <a:rPr lang="en-US" sz="2400" smtClean="0">
                <a:ea typeface="ＭＳ Ｐゴシック" pitchFamily="34" charset="-128"/>
              </a:rPr>
              <a:t>Program (1994): University Hospital</a:t>
            </a:r>
          </a:p>
          <a:p>
            <a:r>
              <a:rPr lang="en-US" sz="2400" smtClean="0">
                <a:ea typeface="ＭＳ Ｐゴシック" pitchFamily="34" charset="-128"/>
              </a:rPr>
              <a:t>Short - term observer training (2005) – 1 month </a:t>
            </a:r>
          </a:p>
          <a:p>
            <a:r>
              <a:rPr lang="en-US" sz="2400" smtClean="0">
                <a:ea typeface="ＭＳ Ｐゴシック" pitchFamily="34" charset="-128"/>
              </a:rPr>
              <a:t>Glaucoma Fellowship (2013) – 1 year</a:t>
            </a:r>
          </a:p>
          <a:p>
            <a:pPr>
              <a:buFont typeface="Arial" charset="0"/>
              <a:buNone/>
            </a:pPr>
            <a:endParaRPr lang="en-US" smtClean="0">
              <a:ea typeface="ＭＳ Ｐゴシック" pitchFamily="34" charset="-128"/>
            </a:endParaRPr>
          </a:p>
          <a:p>
            <a:pPr>
              <a:buFont typeface="Arial" charset="0"/>
              <a:buNone/>
            </a:pPr>
            <a:r>
              <a:rPr lang="en-US" sz="2400" smtClean="0">
                <a:ea typeface="ＭＳ Ｐゴシック" pitchFamily="34" charset="-128"/>
              </a:rPr>
              <a:t>	</a:t>
            </a:r>
          </a:p>
          <a:p>
            <a:pPr>
              <a:buFont typeface="Arial" charset="0"/>
              <a:buNone/>
            </a:pPr>
            <a:r>
              <a:rPr lang="en-US" sz="2400" smtClean="0">
                <a:ea typeface="ＭＳ Ｐゴシック" pitchFamily="34" charset="-128"/>
              </a:rPr>
              <a:t>         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692150"/>
            <a:ext cx="8424862" cy="5761038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Ophthalmic Assistant Training Program (2001)</a:t>
            </a:r>
          </a:p>
          <a:p>
            <a:pPr>
              <a:defRPr/>
            </a:pPr>
            <a:r>
              <a:rPr lang="en-US" sz="2400" dirty="0" smtClean="0"/>
              <a:t>3 years</a:t>
            </a:r>
          </a:p>
          <a:p>
            <a:pPr>
              <a:defRPr/>
            </a:pPr>
            <a:r>
              <a:rPr lang="en-US" sz="2400" dirty="0" smtClean="0"/>
              <a:t>( ? additional glaucoma training)</a:t>
            </a:r>
          </a:p>
          <a:p>
            <a:pPr marL="0" indent="0" algn="ctr">
              <a:buFont typeface="Arial" charset="0"/>
              <a:buNone/>
              <a:defRPr/>
            </a:pPr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OA Glaucoma Training Program (2004)</a:t>
            </a:r>
          </a:p>
          <a:p>
            <a:pPr>
              <a:defRPr/>
            </a:pPr>
            <a:r>
              <a:rPr lang="en-US" sz="2400" dirty="0" smtClean="0"/>
              <a:t>20 OAs from several community eye centers affiliated to secondary eye hospitals</a:t>
            </a:r>
          </a:p>
          <a:p>
            <a:pPr>
              <a:defRPr/>
            </a:pPr>
            <a:r>
              <a:rPr lang="en-US" sz="2400" dirty="0"/>
              <a:t>5</a:t>
            </a:r>
            <a:r>
              <a:rPr lang="en-US" sz="2400" dirty="0" smtClean="0"/>
              <a:t> days training, Tertiary Eye Centre</a:t>
            </a:r>
          </a:p>
          <a:p>
            <a:pPr>
              <a:defRPr/>
            </a:pPr>
            <a:r>
              <a:rPr lang="en-US" sz="2400" dirty="0" smtClean="0"/>
              <a:t>Glaucoma diagnosis, IOP measurement, Optic disc photos, VFs</a:t>
            </a:r>
            <a:endParaRPr 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75297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en-US" dirty="0" smtClean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Objective </a:t>
            </a:r>
          </a:p>
          <a:p>
            <a:pPr>
              <a:defRPr/>
            </a:pPr>
            <a:r>
              <a:rPr lang="en-US" sz="2400" dirty="0" smtClean="0"/>
              <a:t>Detect  glaucoma &amp; refer patients to the secondary eye hospitals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FAILED</a:t>
            </a:r>
          </a:p>
          <a:p>
            <a:pPr>
              <a:defRPr/>
            </a:pPr>
            <a:r>
              <a:rPr lang="en-US" sz="2400" dirty="0" smtClean="0"/>
              <a:t>Training duration : short </a:t>
            </a:r>
          </a:p>
          <a:p>
            <a:pPr>
              <a:defRPr/>
            </a:pPr>
            <a:r>
              <a:rPr lang="en-US" sz="2400" dirty="0" smtClean="0"/>
              <a:t>Problems in monitoring  the outcome after the training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				</a:t>
            </a:r>
            <a:r>
              <a:rPr lang="en-US" sz="4000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sz="4000" dirty="0" smtClean="0"/>
          </a:p>
          <a:p>
            <a:pPr marL="0" indent="0" algn="ctr">
              <a:buFont typeface="Arial" charset="0"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Redesigning the training program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400" dirty="0" smtClean="0"/>
              <a:t>To start with OAs working in CECs belonging to our institute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400" dirty="0" smtClean="0"/>
              <a:t>Longer duration of training</a:t>
            </a:r>
          </a:p>
          <a:p>
            <a:pPr marL="0" indent="0">
              <a:buFont typeface="Arial" charset="0"/>
              <a:buNone/>
              <a:defRPr/>
            </a:pPr>
            <a:endParaRPr lang="en-US" sz="2400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rgbClr val="FFFF00"/>
                </a:solidFill>
                <a:ea typeface="ＭＳ Ｐゴシック" pitchFamily="34" charset="-128"/>
              </a:rPr>
              <a:t>Screening 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Large Population Screening </a:t>
            </a:r>
          </a:p>
          <a:p>
            <a:pPr>
              <a:defRPr/>
            </a:pPr>
            <a:r>
              <a:rPr lang="en-US" sz="2400" dirty="0" smtClean="0"/>
              <a:t>Costs , Infrastructure</a:t>
            </a:r>
          </a:p>
          <a:p>
            <a:pPr>
              <a:defRPr/>
            </a:pPr>
            <a:r>
              <a:rPr lang="en-US" sz="2400" dirty="0" smtClean="0"/>
              <a:t>Tools for screening</a:t>
            </a:r>
            <a:endParaRPr lang="en-US" sz="2400" dirty="0"/>
          </a:p>
          <a:p>
            <a:pPr marL="0" indent="0">
              <a:buFont typeface="Arial" charset="0"/>
              <a:buNone/>
              <a:defRPr/>
            </a:pPr>
            <a:endParaRPr lang="en-US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Case </a:t>
            </a:r>
            <a:r>
              <a:rPr lang="en-US" dirty="0"/>
              <a:t>Detection / Opportunistic Screening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314450"/>
          </a:xfrm>
        </p:spPr>
        <p:txBody>
          <a:bodyPr/>
          <a:lstStyle/>
          <a:p>
            <a:r>
              <a:rPr lang="en-US" sz="2800" smtClean="0">
                <a:ea typeface="ＭＳ Ｐゴシック" pitchFamily="34" charset="-128"/>
              </a:rPr>
              <a:t>Opportunistic screening in 1 day</a:t>
            </a:r>
            <a:br>
              <a:rPr lang="en-US" sz="2800" smtClean="0">
                <a:ea typeface="ＭＳ Ｐゴシック" pitchFamily="34" charset="-128"/>
              </a:rPr>
            </a:br>
            <a:r>
              <a:rPr lang="en-US" sz="2800" smtClean="0">
                <a:ea typeface="ＭＳ Ｐゴシック" pitchFamily="34" charset="-128"/>
              </a:rPr>
              <a:t> cataract screening clinics in the villages</a:t>
            </a:r>
            <a:br>
              <a:rPr lang="en-US" sz="2800" smtClean="0">
                <a:ea typeface="ＭＳ Ｐゴシック" pitchFamily="34" charset="-128"/>
              </a:rPr>
            </a:br>
            <a:r>
              <a:rPr lang="en-US" sz="2800" smtClean="0">
                <a:ea typeface="ＭＳ Ｐゴシック" pitchFamily="34" charset="-128"/>
              </a:rPr>
              <a:t>(2006)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9750" y="2492375"/>
          <a:ext cx="8064500" cy="3473450"/>
        </p:xfrm>
        <a:graphic>
          <a:graphicData uri="http://schemas.openxmlformats.org/drawingml/2006/table">
            <a:tbl>
              <a:tblPr/>
              <a:tblGrid>
                <a:gridCol w="3219450"/>
                <a:gridCol w="1614488"/>
                <a:gridCol w="1616075"/>
                <a:gridCol w="1614487"/>
              </a:tblGrid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rbel" pitchFamily="34" charset="0"/>
                        <a:ea typeface="ＭＳ Ｐゴシック" charset="-128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  <a:ea typeface="ＭＳ Ｐゴシック" charset="-128"/>
                        </a:rPr>
                        <a:t>Clinic 1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  <a:ea typeface="ＭＳ Ｐゴシック" charset="-128"/>
                        </a:rPr>
                        <a:t>Clinic 2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  <a:ea typeface="ＭＳ Ｐゴシック" charset="-128"/>
                        </a:rPr>
                        <a:t>Clinic 3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ＭＳ Ｐゴシック" charset="-128"/>
                        </a:rPr>
                        <a:t>Total number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ea typeface="ＭＳ Ｐゴシック" charset="-128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7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ＭＳ Ｐゴシック" charset="-128"/>
                        </a:rPr>
                        <a:t>318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7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ＭＳ Ｐゴシック" charset="-128"/>
                        </a:rPr>
                        <a:t>180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7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ＭＳ Ｐゴシック" charset="-128"/>
                        </a:rPr>
                        <a:t>298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7D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ＭＳ Ｐゴシック" charset="-128"/>
                        </a:rPr>
                        <a:t>≥ 50 years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ＭＳ Ｐゴシック" charset="-128"/>
                        </a:rPr>
                        <a:t>99 (31%)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ＭＳ Ｐゴシック" charset="-128"/>
                        </a:rPr>
                        <a:t>85(47%)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ＭＳ Ｐゴシック" charset="-128"/>
                        </a:rPr>
                        <a:t>99 (33%)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ＭＳ Ｐゴシック" charset="-128"/>
                        </a:rPr>
                        <a:t>POAG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7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7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7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7D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ＭＳ Ｐゴシック" charset="-128"/>
                        </a:rPr>
                        <a:t>PACG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ＭＳ Ｐゴシック" charset="-128"/>
                        </a:rPr>
                        <a:t>SUSPECTS 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7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7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7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7D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ＭＳ Ｐゴシック" charset="-128"/>
                        </a:rPr>
                        <a:t>Suspects attended hospital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ＭＳ Ｐゴシック" charset="-128"/>
                        </a:rPr>
                        <a:t>Suspects diagnosed 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7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7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7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7D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Content Placeholder 8" descr="Figure 1"/>
          <p:cNvPicPr>
            <a:picLocks noGrp="1"/>
          </p:cNvPicPr>
          <p:nvPr>
            <p:ph idx="1"/>
          </p:nvPr>
        </p:nvPicPr>
        <p:blipFill>
          <a:blip r:embed="rId2" cstate="print"/>
          <a:srcRect t="5080" b="5080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  <a:ea typeface="ＭＳ Ｐゴシック" pitchFamily="34" charset="-128"/>
              </a:rPr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Beta blockers:  </a:t>
            </a:r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line of treatment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Additional drugs</a:t>
            </a:r>
            <a:r>
              <a:rPr lang="en-US" sz="2400" dirty="0" smtClean="0"/>
              <a:t>:  Issues regarding costs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Primary Surgery </a:t>
            </a:r>
          </a:p>
          <a:p>
            <a:pPr marL="0" indent="0" algn="ctr">
              <a:buFont typeface="Arial" charset="0"/>
              <a:buNone/>
              <a:defRPr/>
            </a:pPr>
            <a:endParaRPr lang="en-US" dirty="0" smtClean="0"/>
          </a:p>
          <a:p>
            <a:pPr marL="0" indent="0" algn="ctr">
              <a:buFont typeface="Arial" charset="0"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Ask patients about affordability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179388" y="476250"/>
            <a:ext cx="8686800" cy="1143000"/>
          </a:xfrm>
        </p:spPr>
        <p:txBody>
          <a:bodyPr/>
          <a:lstStyle/>
          <a:p>
            <a:r>
              <a:rPr lang="en-US" sz="3600" smtClean="0">
                <a:solidFill>
                  <a:srgbClr val="FFFF00"/>
                </a:solidFill>
                <a:ea typeface="ＭＳ Ｐゴシック" pitchFamily="34" charset="-128"/>
              </a:rPr>
              <a:t>Glaucoma Education &amp;  Awareness Programs</a:t>
            </a:r>
            <a:br>
              <a:rPr lang="en-US" sz="3600" smtClean="0">
                <a:solidFill>
                  <a:srgbClr val="FFFF00"/>
                </a:solidFill>
                <a:ea typeface="ＭＳ Ｐゴシック" pitchFamily="34" charset="-128"/>
              </a:rPr>
            </a:br>
            <a:r>
              <a:rPr lang="en-US" sz="3200" smtClean="0">
                <a:solidFill>
                  <a:srgbClr val="FFFF00"/>
                </a:solidFill>
                <a:ea typeface="ＭＳ Ｐゴシック" pitchFamily="34" charset="-128"/>
              </a:rPr>
              <a:t>(2003)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Glaucoma Support Group Activiti</a:t>
            </a:r>
            <a:r>
              <a:rPr lang="en-US" dirty="0" smtClean="0"/>
              <a:t>es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            - </a:t>
            </a:r>
            <a:r>
              <a:rPr lang="en-US" sz="2400" dirty="0" smtClean="0"/>
              <a:t>6 education classes / year</a:t>
            </a:r>
          </a:p>
          <a:p>
            <a:pPr>
              <a:defRPr/>
            </a:pPr>
            <a:r>
              <a:rPr lang="en-US" sz="2800" dirty="0" smtClean="0"/>
              <a:t>Annual Glaucoma Awareness Week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    </a:t>
            </a:r>
            <a:r>
              <a:rPr lang="en-US" sz="2400" dirty="0" smtClean="0"/>
              <a:t> - Free investigations and treatment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400" dirty="0" smtClean="0"/>
              <a:t>	 - Information Booklets</a:t>
            </a:r>
            <a:endParaRPr 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US" sz="3200" smtClean="0">
                <a:solidFill>
                  <a:srgbClr val="FFFF00"/>
                </a:solidFill>
                <a:ea typeface="ＭＳ Ｐゴシック" pitchFamily="34" charset="-128"/>
              </a:rPr>
              <a:t>Impact of GSG and Awareness Programs</a:t>
            </a:r>
            <a:br>
              <a:rPr lang="en-US" sz="3200" smtClean="0">
                <a:solidFill>
                  <a:srgbClr val="FFFF00"/>
                </a:solidFill>
                <a:ea typeface="ＭＳ Ｐゴシック" pitchFamily="34" charset="-128"/>
              </a:rPr>
            </a:br>
            <a:r>
              <a:rPr lang="en-US" sz="3200" smtClean="0">
                <a:solidFill>
                  <a:srgbClr val="FFFF00"/>
                </a:solidFill>
                <a:ea typeface="ＭＳ Ｐゴシック" pitchFamily="34" charset="-128"/>
              </a:rPr>
              <a:t>(2004- 2011)</a:t>
            </a:r>
          </a:p>
        </p:txBody>
      </p:sp>
      <p:pic>
        <p:nvPicPr>
          <p:cNvPr id="43011" name="Object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931" r="8931"/>
          <a:stretch>
            <a:fillRect/>
          </a:stretch>
        </p:blipFill>
        <p:spPr>
          <a:xfrm>
            <a:off x="250825" y="2060575"/>
            <a:ext cx="4897438" cy="2376488"/>
          </a:xfrm>
          <a:noFill/>
        </p:spPr>
      </p:pic>
      <p:sp>
        <p:nvSpPr>
          <p:cNvPr id="43012" name="Rectangle 1"/>
          <p:cNvSpPr>
            <a:spLocks noChangeArrowheads="1"/>
          </p:cNvSpPr>
          <p:nvPr/>
        </p:nvSpPr>
        <p:spPr bwMode="auto">
          <a:xfrm>
            <a:off x="323850" y="1484313"/>
            <a:ext cx="646271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Total </a:t>
            </a:r>
            <a:r>
              <a:rPr lang="en-US" sz="1600"/>
              <a:t>number</a:t>
            </a:r>
            <a:r>
              <a:rPr lang="en-US" sz="1400"/>
              <a:t> of patients examined during  </a:t>
            </a:r>
          </a:p>
          <a:p>
            <a:r>
              <a:rPr lang="en-US" sz="1400"/>
              <a:t>Glaucoma Awareness Week </a:t>
            </a:r>
          </a:p>
        </p:txBody>
      </p:sp>
      <p:pic>
        <p:nvPicPr>
          <p:cNvPr id="43013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4797425"/>
            <a:ext cx="5006975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Rectangle 3"/>
          <p:cNvSpPr>
            <a:spLocks noChangeArrowheads="1"/>
          </p:cNvSpPr>
          <p:nvPr/>
        </p:nvSpPr>
        <p:spPr bwMode="auto">
          <a:xfrm>
            <a:off x="3924300" y="4221163"/>
            <a:ext cx="5040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Financial support extended by patients  attending support group classes towards the treatment of patients</a:t>
            </a:r>
            <a:endParaRPr lang="en-US"/>
          </a:p>
        </p:txBody>
      </p:sp>
      <p:pic>
        <p:nvPicPr>
          <p:cNvPr id="43015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1989138"/>
            <a:ext cx="3635375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6" name="Rectangle 7"/>
          <p:cNvSpPr>
            <a:spLocks noChangeArrowheads="1"/>
          </p:cNvSpPr>
          <p:nvPr/>
        </p:nvSpPr>
        <p:spPr bwMode="auto">
          <a:xfrm>
            <a:off x="5364163" y="1484313"/>
            <a:ext cx="35290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Number of participants during  patient </a:t>
            </a:r>
          </a:p>
          <a:p>
            <a:r>
              <a:rPr lang="en-US" sz="1400"/>
              <a:t>education programs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936625"/>
          </a:xfrm>
        </p:spPr>
        <p:txBody>
          <a:bodyPr/>
          <a:lstStyle/>
          <a:p>
            <a:r>
              <a:rPr lang="en-US" smtClean="0">
                <a:solidFill>
                  <a:srgbClr val="FFFF00"/>
                </a:solidFill>
                <a:ea typeface="ＭＳ Ｐゴシック" pitchFamily="34" charset="-128"/>
              </a:rPr>
              <a:t>TIBET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8229600" cy="100806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800" smtClean="0">
                <a:solidFill>
                  <a:srgbClr val="FFFF00"/>
                </a:solidFill>
                <a:ea typeface="ＭＳ Ｐゴシック" pitchFamily="34" charset="-128"/>
              </a:rPr>
              <a:t>Blindness and eye diseases in Tibet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0825" y="2335213"/>
            <a:ext cx="8281988" cy="4522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dirty="0">
                <a:latin typeface="Corbel" charset="0"/>
                <a:ea typeface="ＭＳ Ｐゴシック" charset="0"/>
                <a:cs typeface="ＭＳ Ｐゴシック" charset="0"/>
              </a:rPr>
              <a:t>15 900 people enumerated (response rate of 79.6%)</a:t>
            </a:r>
          </a:p>
          <a:p>
            <a:pPr marL="342900" indent="-342900">
              <a:buFont typeface="Arial"/>
              <a:buChar char="•"/>
              <a:defRPr/>
            </a:pPr>
            <a:endParaRPr lang="en-US" dirty="0">
              <a:latin typeface="Corbel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dirty="0">
                <a:latin typeface="Corbel" charset="0"/>
                <a:ea typeface="ＭＳ Ｐゴシック" charset="0"/>
                <a:cs typeface="ＭＳ Ｐゴシック" charset="0"/>
              </a:rPr>
              <a:t>Adjusted Prevalence of Blindness </a:t>
            </a:r>
          </a:p>
          <a:p>
            <a:pPr>
              <a:defRPr/>
            </a:pPr>
            <a:r>
              <a:rPr lang="en-US" dirty="0">
                <a:latin typeface="Corbel" charset="0"/>
                <a:ea typeface="ＭＳ Ｐゴシック" charset="0"/>
                <a:cs typeface="ＭＳ Ｐゴシック" charset="0"/>
              </a:rPr>
              <a:t>     (presenting better eye VA &lt;  6/60) 1.4%</a:t>
            </a:r>
          </a:p>
          <a:p>
            <a:pPr marL="342900" indent="-342900">
              <a:buFont typeface="Arial"/>
              <a:buChar char="•"/>
              <a:defRPr/>
            </a:pPr>
            <a:endParaRPr lang="en-US" dirty="0">
              <a:latin typeface="Corbel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dirty="0">
                <a:latin typeface="Corbel" charset="0"/>
                <a:ea typeface="ＭＳ Ｐゴシック" charset="0"/>
                <a:cs typeface="ＭＳ Ｐゴシック" charset="0"/>
              </a:rPr>
              <a:t> Glaucoma (2.5%).</a:t>
            </a:r>
          </a:p>
          <a:p>
            <a:pPr marL="342900" indent="-342900">
              <a:buFont typeface="Arial"/>
              <a:buChar char="•"/>
              <a:defRPr/>
            </a:pPr>
            <a:endParaRPr lang="en-US" dirty="0">
              <a:latin typeface="Corbel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dirty="0">
                <a:latin typeface="Corbel" charset="0"/>
                <a:ea typeface="ＭＳ Ｐゴシック" charset="0"/>
                <a:cs typeface="ＭＳ Ｐゴシック" charset="0"/>
              </a:rPr>
              <a:t>Cataract (50.7%), </a:t>
            </a:r>
          </a:p>
          <a:p>
            <a:pPr>
              <a:defRPr/>
            </a:pPr>
            <a:r>
              <a:rPr lang="en-US" dirty="0">
                <a:latin typeface="Corbel" charset="0"/>
                <a:ea typeface="ＭＳ Ｐゴシック" charset="0"/>
                <a:cs typeface="ＭＳ Ｐゴシック" charset="0"/>
              </a:rPr>
              <a:t>     Macular degeneration (12.7%)  </a:t>
            </a:r>
          </a:p>
          <a:p>
            <a:pPr>
              <a:defRPr/>
            </a:pPr>
            <a:r>
              <a:rPr lang="en-US" dirty="0">
                <a:latin typeface="Corbel" charset="0"/>
                <a:ea typeface="ＭＳ Ｐゴシック" charset="0"/>
                <a:cs typeface="ＭＳ Ｐゴシック" charset="0"/>
              </a:rPr>
              <a:t>     Corneal opacity (9.7%).</a:t>
            </a:r>
          </a:p>
          <a:p>
            <a:pPr>
              <a:defRPr/>
            </a:pPr>
            <a:r>
              <a:rPr lang="en-US" dirty="0">
                <a:latin typeface="Corbel" charset="0"/>
                <a:ea typeface="ＭＳ Ｐゴシック" charset="0"/>
                <a:cs typeface="ＭＳ Ｐゴシック" charset="0"/>
              </a:rPr>
              <a:t>    </a:t>
            </a:r>
          </a:p>
          <a:p>
            <a:pPr marL="342900" indent="-342900">
              <a:buFont typeface="Arial"/>
              <a:buChar char="•"/>
              <a:defRPr/>
            </a:pPr>
            <a:endParaRPr lang="en-US" dirty="0">
              <a:latin typeface="Corbe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3059113" y="6029325"/>
            <a:ext cx="5905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 typeface="Arial" charset="0"/>
              <a:buNone/>
            </a:pPr>
            <a:r>
              <a:rPr lang="hu-HU" sz="2000"/>
              <a:t>S Dunzhu et al.</a:t>
            </a:r>
            <a:r>
              <a:rPr lang="en-US" sz="2000"/>
              <a:t>  Br J Ophthalmol 2003</a:t>
            </a:r>
            <a:endParaRPr lang="en-US" sz="2000">
              <a:latin typeface="Corbe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565400"/>
            <a:ext cx="8229600" cy="17272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US" sz="2400" dirty="0" smtClean="0">
              <a:latin typeface="Calibri"/>
              <a:ea typeface="+mn-ea"/>
              <a:cs typeface="Calibri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latin typeface="Calibri"/>
                <a:ea typeface="+mn-ea"/>
                <a:cs typeface="Calibri"/>
              </a:rPr>
              <a:t>3 year Prospective,  Surgical Trial</a:t>
            </a:r>
          </a:p>
          <a:p>
            <a:pPr eaLnBrk="1" fontAlgn="auto" hangingPunct="1">
              <a:lnSpc>
                <a:spcPct val="5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US" sz="2400" dirty="0" smtClean="0">
              <a:latin typeface="Calibri"/>
              <a:ea typeface="+mn-ea"/>
              <a:cs typeface="Calibri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latin typeface="Calibri"/>
                <a:ea typeface="+mn-ea"/>
                <a:cs typeface="Calibri"/>
              </a:rPr>
              <a:t>To evaluate the outcomes of Cataract removal vs. Trabeculectomy or Combined surgery in the treatment of ACG</a:t>
            </a:r>
          </a:p>
          <a:p>
            <a:pPr marL="0" indent="0" eaLnBrk="1" fontAlgn="auto" hangingPunct="1">
              <a:lnSpc>
                <a:spcPct val="5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2400" dirty="0" smtClean="0">
              <a:latin typeface="Calibri"/>
              <a:ea typeface="+mn-ea"/>
              <a:cs typeface="Calibri"/>
            </a:endParaRPr>
          </a:p>
        </p:txBody>
      </p:sp>
      <p:sp>
        <p:nvSpPr>
          <p:cNvPr id="44035" name="TextBox 3"/>
          <p:cNvSpPr txBox="1">
            <a:spLocks noChangeArrowheads="1"/>
          </p:cNvSpPr>
          <p:nvPr/>
        </p:nvSpPr>
        <p:spPr bwMode="auto">
          <a:xfrm>
            <a:off x="250825" y="4292600"/>
            <a:ext cx="66960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Calibri" pitchFamily="34" charset="0"/>
              </a:rPr>
              <a:t>Bhaktapur Retinal Study</a:t>
            </a:r>
            <a:br>
              <a:rPr lang="en-US" sz="2800">
                <a:solidFill>
                  <a:srgbClr val="FFFF00"/>
                </a:solidFill>
                <a:latin typeface="Calibri" pitchFamily="34" charset="0"/>
              </a:rPr>
            </a:br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(BRS, </a:t>
            </a:r>
            <a:r>
              <a:rPr lang="en-US" sz="2000">
                <a:solidFill>
                  <a:srgbClr val="FFFF00"/>
                </a:solidFill>
              </a:rPr>
              <a:t>2013- 2017)</a:t>
            </a:r>
            <a:endParaRPr lang="en-US" sz="2000"/>
          </a:p>
        </p:txBody>
      </p:sp>
      <p:sp>
        <p:nvSpPr>
          <p:cNvPr id="44036" name="TextBox 4"/>
          <p:cNvSpPr txBox="1">
            <a:spLocks noChangeArrowheads="1"/>
          </p:cNvSpPr>
          <p:nvPr/>
        </p:nvSpPr>
        <p:spPr bwMode="auto">
          <a:xfrm>
            <a:off x="363538" y="5445125"/>
            <a:ext cx="8748712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 Diabetic Rp, AMD, Venous occlusions</a:t>
            </a:r>
          </a:p>
          <a:p>
            <a:pPr>
              <a:lnSpc>
                <a:spcPct val="70000"/>
              </a:lnSpc>
              <a:buFont typeface="Arial" charset="0"/>
              <a:buChar char="•"/>
            </a:pPr>
            <a:endParaRPr lang="en-US">
              <a:latin typeface="Calibri" pitchFamily="34" charset="0"/>
            </a:endParaRPr>
          </a:p>
          <a:p>
            <a:pPr>
              <a:lnSpc>
                <a:spcPct val="70000"/>
              </a:lnSpc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 5 year Follow Up of BGS patients (Longitudinal / Prospective </a:t>
            </a:r>
          </a:p>
          <a:p>
            <a:pPr>
              <a:lnSpc>
                <a:spcPct val="70000"/>
              </a:lnSpc>
            </a:pPr>
            <a:r>
              <a:rPr lang="en-US">
                <a:latin typeface="Calibri" pitchFamily="34" charset="0"/>
              </a:rPr>
              <a:t>   Cohort)</a:t>
            </a:r>
          </a:p>
        </p:txBody>
      </p:sp>
      <p:sp>
        <p:nvSpPr>
          <p:cNvPr id="44037" name="Rectangle 1"/>
          <p:cNvSpPr>
            <a:spLocks noChangeArrowheads="1"/>
          </p:cNvSpPr>
          <p:nvPr/>
        </p:nvSpPr>
        <p:spPr bwMode="auto">
          <a:xfrm>
            <a:off x="179388" y="1557338"/>
            <a:ext cx="79930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sz="2800">
                <a:solidFill>
                  <a:srgbClr val="FFFF00"/>
                </a:solidFill>
                <a:latin typeface="Calibri" pitchFamily="34" charset="0"/>
              </a:rPr>
              <a:t>Nepal Angle Closure Glaucoma Study </a:t>
            </a:r>
          </a:p>
          <a:p>
            <a:pPr>
              <a:buFont typeface="Arial" charset="0"/>
              <a:buNone/>
            </a:pPr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(NACGS, 2012 -2015)</a:t>
            </a:r>
          </a:p>
        </p:txBody>
      </p:sp>
      <p:sp>
        <p:nvSpPr>
          <p:cNvPr id="44038" name="TextBox 3"/>
          <p:cNvSpPr txBox="1">
            <a:spLocks noChangeArrowheads="1"/>
          </p:cNvSpPr>
          <p:nvPr/>
        </p:nvSpPr>
        <p:spPr bwMode="auto">
          <a:xfrm>
            <a:off x="900113" y="476250"/>
            <a:ext cx="7343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FF00"/>
                </a:solidFill>
              </a:rPr>
              <a:t>Research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</a:rPr>
              <a:t>Conclusion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484313"/>
            <a:ext cx="8496300" cy="5184775"/>
          </a:xfrm>
        </p:spPr>
        <p:txBody>
          <a:bodyPr/>
          <a:lstStyle/>
          <a:p>
            <a:pPr>
              <a:defRPr/>
            </a:pPr>
            <a:endParaRPr lang="en-US" sz="2400" dirty="0"/>
          </a:p>
          <a:p>
            <a:pPr marL="0" indent="0">
              <a:buFont typeface="Arial" charset="0"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What we know</a:t>
            </a:r>
          </a:p>
          <a:p>
            <a:pPr>
              <a:defRPr/>
            </a:pPr>
            <a:r>
              <a:rPr lang="en-US" sz="2400" dirty="0" smtClean="0"/>
              <a:t>Glaucoma </a:t>
            </a:r>
            <a:r>
              <a:rPr lang="en-US" sz="2400" dirty="0"/>
              <a:t>blindness will increase with </a:t>
            </a:r>
            <a:r>
              <a:rPr lang="en-US" sz="2400" dirty="0" smtClean="0"/>
              <a:t>aging population </a:t>
            </a:r>
          </a:p>
          <a:p>
            <a:pPr>
              <a:defRPr/>
            </a:pPr>
            <a:r>
              <a:rPr lang="en-US" sz="2400" dirty="0" smtClean="0"/>
              <a:t>PACG </a:t>
            </a:r>
            <a:r>
              <a:rPr lang="en-US" sz="2400" dirty="0"/>
              <a:t>causes more visual morbidity than </a:t>
            </a:r>
            <a:r>
              <a:rPr lang="en-US" sz="2400" dirty="0" smtClean="0"/>
              <a:t>POAG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400" dirty="0" smtClean="0"/>
              <a:t>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What we should focus on </a:t>
            </a:r>
            <a:endParaRPr lang="en-US" sz="2400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sz="2400" dirty="0" smtClean="0"/>
              <a:t>Case </a:t>
            </a:r>
            <a:r>
              <a:rPr lang="en-US" sz="2400" dirty="0"/>
              <a:t>D</a:t>
            </a:r>
            <a:r>
              <a:rPr lang="en-US" sz="2400" dirty="0" smtClean="0"/>
              <a:t>etection &amp; Opportunistic Screening </a:t>
            </a:r>
            <a:endParaRPr lang="en-US" sz="2400" dirty="0"/>
          </a:p>
          <a:p>
            <a:pPr>
              <a:defRPr/>
            </a:pPr>
            <a:r>
              <a:rPr lang="en-US" sz="2400" dirty="0" smtClean="0"/>
              <a:t>Treatment, economics </a:t>
            </a: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 eaLnBrk="1" hangingPunct="1">
              <a:lnSpc>
                <a:spcPct val="80000"/>
              </a:lnSpc>
              <a:defRPr/>
            </a:pPr>
            <a:endParaRPr lang="en-US" sz="2000" dirty="0">
              <a:latin typeface="Calibri" charset="0"/>
              <a:cs typeface="Calibri" charset="0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981075"/>
            <a:ext cx="8496300" cy="5543550"/>
          </a:xfrm>
        </p:spPr>
        <p:txBody>
          <a:bodyPr/>
          <a:lstStyle/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smtClean="0"/>
              <a:t>Raising </a:t>
            </a:r>
            <a:r>
              <a:rPr lang="en-US" sz="2400" dirty="0"/>
              <a:t>awareness on glaucoma </a:t>
            </a:r>
          </a:p>
          <a:p>
            <a:pPr>
              <a:defRPr/>
            </a:pPr>
            <a:r>
              <a:rPr lang="en-US" sz="2400" dirty="0"/>
              <a:t>Training Human Resource</a:t>
            </a:r>
          </a:p>
          <a:p>
            <a:pPr>
              <a:defRPr/>
            </a:pPr>
            <a:r>
              <a:rPr lang="en-US" sz="2400" dirty="0"/>
              <a:t>Research</a:t>
            </a:r>
          </a:p>
          <a:p>
            <a:pPr>
              <a:defRPr/>
            </a:pPr>
            <a:endParaRPr lang="en-US" sz="2400" dirty="0"/>
          </a:p>
          <a:p>
            <a:pPr marL="0" indent="0">
              <a:buFont typeface="Arial" charset="0"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What </a:t>
            </a:r>
            <a:r>
              <a:rPr lang="en-US" sz="2400" dirty="0">
                <a:solidFill>
                  <a:srgbClr val="FFFF00"/>
                </a:solidFill>
              </a:rPr>
              <a:t>we hope to </a:t>
            </a:r>
            <a:r>
              <a:rPr lang="en-US" sz="2400" dirty="0" smtClean="0">
                <a:solidFill>
                  <a:srgbClr val="FFFF00"/>
                </a:solidFill>
              </a:rPr>
              <a:t>expect</a:t>
            </a:r>
          </a:p>
          <a:p>
            <a:pPr>
              <a:defRPr/>
            </a:pPr>
            <a:r>
              <a:rPr lang="en-US" sz="2400" dirty="0" smtClean="0"/>
              <a:t>Cataract </a:t>
            </a:r>
            <a:r>
              <a:rPr lang="en-US" sz="2400" dirty="0"/>
              <a:t>intervention programs </a:t>
            </a:r>
            <a:r>
              <a:rPr lang="en-US" sz="2400" dirty="0" smtClean="0"/>
              <a:t>: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400" dirty="0" smtClean="0"/>
              <a:t>Can </a:t>
            </a:r>
            <a:r>
              <a:rPr lang="en-US" sz="2400" dirty="0"/>
              <a:t>it help prevent ACG at its early stage and prevent </a:t>
            </a:r>
            <a:r>
              <a:rPr lang="en-US" sz="2400" dirty="0" smtClean="0"/>
              <a:t> ACG </a:t>
            </a:r>
            <a:r>
              <a:rPr lang="en-US" sz="2400" dirty="0"/>
              <a:t>blindness?</a:t>
            </a:r>
          </a:p>
          <a:p>
            <a:pPr marL="0" indent="0">
              <a:buFont typeface="Arial" charset="0"/>
              <a:buNone/>
              <a:defRPr/>
            </a:pPr>
            <a:endParaRPr lang="en-US" sz="2400" dirty="0">
              <a:solidFill>
                <a:srgbClr val="FFFF00"/>
              </a:solidFill>
            </a:endParaRP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 eaLnBrk="1" hangingPunct="1">
              <a:lnSpc>
                <a:spcPct val="80000"/>
              </a:lnSpc>
              <a:defRPr/>
            </a:pPr>
            <a:endParaRPr lang="en-US" sz="2000" dirty="0">
              <a:latin typeface="Calibri" charset="0"/>
              <a:cs typeface="Calibri" charset="0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250825" y="188913"/>
            <a:ext cx="8642350" cy="65532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50825" y="476250"/>
            <a:ext cx="3529013" cy="3168650"/>
          </a:xfrm>
          <a:prstGeom prst="ellipse">
            <a:avLst/>
          </a:prstGeom>
          <a:gradFill rotWithShape="1">
            <a:gsLst>
              <a:gs pos="0">
                <a:srgbClr val="75777B"/>
              </a:gs>
              <a:gs pos="20000">
                <a:srgbClr val="74777B"/>
              </a:gs>
              <a:gs pos="100000">
                <a:srgbClr val="57595C"/>
              </a:gs>
            </a:gsLst>
            <a:lin ang="5400000"/>
          </a:gradFill>
          <a:ln w="9525">
            <a:solidFill>
              <a:srgbClr val="76787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00"/>
                </a:solidFill>
                <a:latin typeface="+mn-lt"/>
                <a:ea typeface="+mn-ea"/>
              </a:rPr>
              <a:t>Tertiary Level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</a:t>
            </a:r>
            <a:r>
              <a:rPr lang="en-US" sz="1600" dirty="0">
                <a:solidFill>
                  <a:schemeClr val="lt1"/>
                </a:solidFill>
                <a:latin typeface="+mn-lt"/>
                <a:ea typeface="+mn-ea"/>
              </a:rPr>
              <a:t>Glaucoma Specialists</a:t>
            </a:r>
          </a:p>
          <a:p>
            <a:pPr algn="ctr">
              <a:defRPr/>
            </a:pPr>
            <a:r>
              <a:rPr lang="en-US" sz="1600" dirty="0">
                <a:solidFill>
                  <a:schemeClr val="lt1"/>
                </a:solidFill>
                <a:latin typeface="+mn-lt"/>
                <a:ea typeface="+mn-ea"/>
              </a:rPr>
              <a:t>General Ophthalmologists</a:t>
            </a:r>
          </a:p>
          <a:p>
            <a:pPr algn="ctr">
              <a:defRPr/>
            </a:pPr>
            <a:endParaRPr lang="en-US" sz="1600" dirty="0">
              <a:solidFill>
                <a:schemeClr val="lt1"/>
              </a:solidFill>
              <a:latin typeface="+mn-lt"/>
              <a:ea typeface="+mn-ea"/>
            </a:endParaRPr>
          </a:p>
          <a:p>
            <a:pPr algn="ctr">
              <a:defRPr/>
            </a:pPr>
            <a:r>
              <a:rPr lang="en-US" sz="1600" dirty="0">
                <a:solidFill>
                  <a:schemeClr val="lt1"/>
                </a:solidFill>
                <a:latin typeface="+mn-lt"/>
                <a:ea typeface="+mn-ea"/>
              </a:rPr>
              <a:t>Sub-specialty Service</a:t>
            </a:r>
          </a:p>
          <a:p>
            <a:pPr algn="ctr">
              <a:defRPr/>
            </a:pPr>
            <a:r>
              <a:rPr lang="en-US" sz="1800" dirty="0">
                <a:solidFill>
                  <a:schemeClr val="lt1"/>
                </a:solidFill>
                <a:latin typeface="+mn-lt"/>
                <a:ea typeface="+mn-ea"/>
              </a:rPr>
              <a:t>(programs)</a:t>
            </a:r>
          </a:p>
        </p:txBody>
      </p:sp>
      <p:cxnSp>
        <p:nvCxnSpPr>
          <p:cNvPr id="6" name="Straight Arrow Connector 5"/>
          <p:cNvCxnSpPr>
            <a:cxnSpLocks noChangeShapeType="1"/>
            <a:endCxn id="9" idx="2"/>
          </p:cNvCxnSpPr>
          <p:nvPr/>
        </p:nvCxnSpPr>
        <p:spPr bwMode="auto">
          <a:xfrm>
            <a:off x="3708400" y="2420938"/>
            <a:ext cx="2447925" cy="36036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>
            <a:off x="3059113" y="3357563"/>
            <a:ext cx="1081087" cy="8636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156325" y="1844675"/>
            <a:ext cx="1871663" cy="1871663"/>
          </a:xfrm>
          <a:prstGeom prst="ellipse">
            <a:avLst/>
          </a:prstGeom>
          <a:gradFill rotWithShape="1">
            <a:gsLst>
              <a:gs pos="0">
                <a:srgbClr val="75777B"/>
              </a:gs>
              <a:gs pos="20000">
                <a:srgbClr val="74777B"/>
              </a:gs>
              <a:gs pos="100000">
                <a:srgbClr val="57595C"/>
              </a:gs>
            </a:gsLst>
            <a:lin ang="5400000"/>
          </a:gradFill>
          <a:ln w="9525">
            <a:solidFill>
              <a:srgbClr val="76787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00"/>
                </a:solidFill>
                <a:latin typeface="+mn-lt"/>
                <a:ea typeface="+mn-ea"/>
              </a:rPr>
              <a:t>11 CECs</a:t>
            </a:r>
          </a:p>
          <a:p>
            <a:pPr algn="ctr">
              <a:defRPr/>
            </a:pPr>
            <a:endParaRPr lang="en-US" sz="2000" dirty="0">
              <a:solidFill>
                <a:schemeClr val="lt1"/>
              </a:solidFill>
              <a:latin typeface="+mn-lt"/>
              <a:ea typeface="+mn-ea"/>
            </a:endParaRPr>
          </a:p>
          <a:p>
            <a:pPr algn="ctr">
              <a:defRPr/>
            </a:pPr>
            <a:r>
              <a:rPr lang="en-US" sz="1600" dirty="0">
                <a:solidFill>
                  <a:schemeClr val="lt1"/>
                </a:solidFill>
                <a:latin typeface="+mn-lt"/>
                <a:ea typeface="+mn-ea"/>
              </a:rPr>
              <a:t>OAs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924300" y="3644900"/>
            <a:ext cx="2663825" cy="2376488"/>
          </a:xfrm>
          <a:prstGeom prst="ellipse">
            <a:avLst/>
          </a:prstGeom>
          <a:gradFill rotWithShape="1">
            <a:gsLst>
              <a:gs pos="0">
                <a:srgbClr val="75777B"/>
              </a:gs>
              <a:gs pos="20000">
                <a:srgbClr val="74777B"/>
              </a:gs>
              <a:gs pos="100000">
                <a:srgbClr val="57595C"/>
              </a:gs>
            </a:gsLst>
            <a:lin ang="5400000"/>
          </a:gradFill>
          <a:ln w="9525">
            <a:solidFill>
              <a:srgbClr val="76787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00"/>
                </a:solidFill>
                <a:latin typeface="+mn-lt"/>
                <a:ea typeface="+mn-ea"/>
              </a:rPr>
              <a:t>1 </a:t>
            </a:r>
            <a:r>
              <a:rPr lang="en-US" sz="2000" dirty="0">
                <a:solidFill>
                  <a:srgbClr val="FFFF00"/>
                </a:solidFill>
                <a:latin typeface="+mn-lt"/>
                <a:ea typeface="+mn-ea"/>
              </a:rPr>
              <a:t>Secondary Level Hospital</a:t>
            </a:r>
          </a:p>
          <a:p>
            <a:pPr algn="ctr">
              <a:defRPr/>
            </a:pPr>
            <a:endParaRPr lang="en-US" sz="1600" dirty="0">
              <a:solidFill>
                <a:schemeClr val="lt1"/>
              </a:solidFill>
              <a:latin typeface="+mn-lt"/>
              <a:ea typeface="+mn-ea"/>
            </a:endParaRPr>
          </a:p>
          <a:p>
            <a:pPr algn="ctr">
              <a:defRPr/>
            </a:pPr>
            <a:r>
              <a:rPr lang="en-US" sz="1600" dirty="0">
                <a:solidFill>
                  <a:schemeClr val="lt1"/>
                </a:solidFill>
                <a:latin typeface="+mn-lt"/>
                <a:ea typeface="+mn-ea"/>
              </a:rPr>
              <a:t>General Ophthalmologist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7092950" y="4365625"/>
            <a:ext cx="1295400" cy="1295400"/>
          </a:xfrm>
          <a:prstGeom prst="ellipse">
            <a:avLst/>
          </a:prstGeom>
          <a:gradFill rotWithShape="1">
            <a:gsLst>
              <a:gs pos="0">
                <a:srgbClr val="75777B"/>
              </a:gs>
              <a:gs pos="20000">
                <a:srgbClr val="74777B"/>
              </a:gs>
              <a:gs pos="100000">
                <a:srgbClr val="57595C"/>
              </a:gs>
            </a:gsLst>
            <a:lin ang="5400000"/>
          </a:gradFill>
          <a:ln w="9525">
            <a:solidFill>
              <a:srgbClr val="76787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rgbClr val="FFFF00"/>
                </a:solidFill>
                <a:latin typeface="+mn-lt"/>
                <a:ea typeface="+mn-ea"/>
              </a:rPr>
              <a:t>2 CEC</a:t>
            </a:r>
          </a:p>
          <a:p>
            <a:pPr algn="ctr">
              <a:defRPr/>
            </a:pPr>
            <a:endParaRPr lang="en-US" sz="1600" dirty="0">
              <a:solidFill>
                <a:schemeClr val="lt1"/>
              </a:solidFill>
              <a:latin typeface="+mn-lt"/>
              <a:ea typeface="+mn-ea"/>
            </a:endParaRPr>
          </a:p>
          <a:p>
            <a:pPr algn="ctr">
              <a:defRPr/>
            </a:pPr>
            <a:r>
              <a:rPr lang="en-US" sz="1600" dirty="0">
                <a:solidFill>
                  <a:schemeClr val="lt1"/>
                </a:solidFill>
                <a:latin typeface="+mn-lt"/>
                <a:ea typeface="+mn-ea"/>
              </a:rPr>
              <a:t>OAs</a:t>
            </a:r>
          </a:p>
        </p:txBody>
      </p:sp>
      <p:cxnSp>
        <p:nvCxnSpPr>
          <p:cNvPr id="15" name="Straight Arrow Connector 14"/>
          <p:cNvCxnSpPr>
            <a:cxnSpLocks noChangeShapeType="1"/>
            <a:endCxn id="13" idx="2"/>
          </p:cNvCxnSpPr>
          <p:nvPr/>
        </p:nvCxnSpPr>
        <p:spPr bwMode="auto">
          <a:xfrm>
            <a:off x="6588125" y="5013325"/>
            <a:ext cx="504825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7114" name="TextBox 40"/>
          <p:cNvSpPr txBox="1">
            <a:spLocks noChangeArrowheads="1"/>
          </p:cNvSpPr>
          <p:nvPr/>
        </p:nvSpPr>
        <p:spPr bwMode="auto">
          <a:xfrm>
            <a:off x="323850" y="5300663"/>
            <a:ext cx="360045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Validate OA Training Programs</a:t>
            </a:r>
          </a:p>
          <a:p>
            <a:r>
              <a:rPr lang="en-US" sz="2000"/>
              <a:t>Case detect at community level</a:t>
            </a:r>
          </a:p>
          <a:p>
            <a:r>
              <a:rPr lang="en-US" sz="2000"/>
              <a:t>Promote Awareness</a:t>
            </a:r>
          </a:p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"/>
          <p:cNvSpPr>
            <a:spLocks noGrp="1"/>
          </p:cNvSpPr>
          <p:nvPr>
            <p:ph type="title"/>
          </p:nvPr>
        </p:nvSpPr>
        <p:spPr>
          <a:xfrm>
            <a:off x="3455988" y="6375400"/>
            <a:ext cx="5688012" cy="504825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chemeClr val="bg1"/>
                </a:solidFill>
                <a:latin typeface="Algerian" pitchFamily="82" charset="0"/>
                <a:ea typeface="ＭＳ Ｐゴシック" pitchFamily="34" charset="-128"/>
              </a:rPr>
              <a:t>Bauddhanath, </a:t>
            </a:r>
            <a:r>
              <a:rPr lang="en-US" sz="1800" smtClean="0">
                <a:solidFill>
                  <a:schemeClr val="bg1"/>
                </a:solidFill>
                <a:latin typeface="Algerian" pitchFamily="82" charset="0"/>
                <a:ea typeface="ＭＳ Ｐゴシック" pitchFamily="34" charset="-128"/>
              </a:rPr>
              <a:t>Kathmandu, Nepal   </a:t>
            </a:r>
            <a:endParaRPr lang="en-US" sz="2000" b="1" i="1" smtClean="0">
              <a:solidFill>
                <a:schemeClr val="bg1"/>
              </a:solidFill>
              <a:latin typeface="Algerian" pitchFamily="82" charset="0"/>
              <a:ea typeface="ＭＳ Ｐゴシック" pitchFamily="34" charset="-128"/>
            </a:endParaRPr>
          </a:p>
        </p:txBody>
      </p:sp>
      <p:pic>
        <p:nvPicPr>
          <p:cNvPr id="48131" name="Picture 8" descr="P1010208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313" y="981075"/>
            <a:ext cx="8280400" cy="4770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2003</a:t>
            </a:r>
          </a:p>
          <a:p>
            <a:pPr algn="ctr">
              <a:defRPr/>
            </a:pP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8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One of the first with a Fellowship in Glaucoma in Nepal</a:t>
            </a:r>
          </a:p>
          <a:p>
            <a:pPr>
              <a:defRPr/>
            </a:pP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Glaucoma Fellowship at RVEEH, Melbourne</a:t>
            </a:r>
          </a:p>
          <a:p>
            <a:pPr>
              <a:defRPr/>
            </a:pP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Prof Hugh Taylor</a:t>
            </a:r>
          </a:p>
          <a:p>
            <a:pPr>
              <a:defRPr/>
            </a:pP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Trained under 6 glaucoma specialists in one institution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buFont typeface="Arial"/>
              <a:buChar char="•"/>
              <a:defRPr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125538"/>
            <a:ext cx="8229600" cy="5183187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Raising awareness on glaucoma </a:t>
            </a:r>
          </a:p>
          <a:p>
            <a:pPr>
              <a:defRPr/>
            </a:pPr>
            <a:r>
              <a:rPr lang="en-US" sz="2400" dirty="0" smtClean="0"/>
              <a:t>Training Human Resource</a:t>
            </a:r>
          </a:p>
          <a:p>
            <a:pPr>
              <a:defRPr/>
            </a:pPr>
            <a:r>
              <a:rPr lang="en-US" sz="2400" dirty="0" smtClean="0"/>
              <a:t>Research</a:t>
            </a:r>
          </a:p>
          <a:p>
            <a:pPr marL="0" indent="0">
              <a:buFont typeface="Arial" charset="0"/>
              <a:buNone/>
              <a:defRPr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What we hope to expect </a:t>
            </a:r>
          </a:p>
          <a:p>
            <a:pPr>
              <a:defRPr/>
            </a:pPr>
            <a:r>
              <a:rPr lang="en-US" sz="2400" dirty="0" smtClean="0"/>
              <a:t>Cataract intervention programs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              Could it help prevent ACG at its early stage and prevent 	ACG blindness?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200" smtClean="0">
                <a:solidFill>
                  <a:srgbClr val="FFFF00"/>
                </a:solidFill>
                <a:latin typeface="Arial" charset="0"/>
                <a:ea typeface="ＭＳ Ｐゴシック" pitchFamily="34" charset="-128"/>
              </a:rPr>
              <a:t>Achievement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914400"/>
          <a:ext cx="9144000" cy="3130550"/>
        </p:xfrm>
        <a:graphic>
          <a:graphicData uri="http://schemas.openxmlformats.org/drawingml/2006/table">
            <a:tbl>
              <a:tblPr/>
              <a:tblGrid>
                <a:gridCol w="5103813"/>
                <a:gridCol w="1912937"/>
                <a:gridCol w="2127250"/>
              </a:tblGrid>
              <a:tr h="60650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Description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1981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2010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40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Prevalence of Blindness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0.84 %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0.39 %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</a:tr>
              <a:tr h="42074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Number of Eye Hospital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3657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PEC/ CEC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63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</a:tr>
              <a:tr h="3657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Ophthalmologist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147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3657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Cataract Prevalence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72 %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65%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</a:tr>
              <a:tr h="3657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Retinal disorder due to Diabetic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NA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10000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4648200"/>
          <a:ext cx="9144000" cy="2159000"/>
        </p:xfrm>
        <a:graphic>
          <a:graphicData uri="http://schemas.openxmlformats.org/drawingml/2006/table">
            <a:tbl>
              <a:tblPr/>
              <a:tblGrid>
                <a:gridCol w="3133725"/>
                <a:gridCol w="1970088"/>
                <a:gridCol w="1912937"/>
                <a:gridCol w="2127250"/>
              </a:tblGrid>
              <a:tr h="36569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Description 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Existing 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Required 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Gap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400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Ophthalmologist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150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570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420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</a:tr>
              <a:tr h="42191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Optometrist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36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570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534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36569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Ophthalmic Assistant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275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1,140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565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</a:tr>
              <a:tr h="36569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Trained PHC Workers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201*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5,700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533400" y="403860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Gap of Human Resource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world_map"/>
          <p:cNvPicPr>
            <a:picLocks noChangeAspect="1" noChangeArrowheads="1"/>
          </p:cNvPicPr>
          <p:nvPr/>
        </p:nvPicPr>
        <p:blipFill>
          <a:blip r:embed="rId3" cstate="print"/>
          <a:srcRect l="60243" t="18425" r="16145" b="45461"/>
          <a:stretch>
            <a:fillRect/>
          </a:stretch>
        </p:blipFill>
        <p:spPr bwMode="auto">
          <a:xfrm>
            <a:off x="1979613" y="981075"/>
            <a:ext cx="5472112" cy="49291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250825" y="3284538"/>
            <a:ext cx="3960813" cy="1595437"/>
            <a:chOff x="158" y="2069"/>
            <a:chExt cx="2495" cy="1005"/>
          </a:xfrm>
        </p:grpSpPr>
        <p:sp>
          <p:nvSpPr>
            <p:cNvPr id="52250" name="Text Box 11"/>
            <p:cNvSpPr txBox="1">
              <a:spLocks noChangeArrowheads="1"/>
            </p:cNvSpPr>
            <p:nvPr/>
          </p:nvSpPr>
          <p:spPr bwMode="auto">
            <a:xfrm>
              <a:off x="158" y="2568"/>
              <a:ext cx="934" cy="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rgbClr val="0000FF"/>
                  </a:solidFill>
                  <a:latin typeface="Arial" charset="0"/>
                </a:rPr>
                <a:t>POAG – 2.5%</a:t>
              </a:r>
            </a:p>
            <a:p>
              <a:pPr algn="ctr"/>
              <a:r>
                <a:rPr lang="en-US" sz="1600" b="1">
                  <a:solidFill>
                    <a:srgbClr val="0000FF"/>
                  </a:solidFill>
                  <a:latin typeface="Arial" charset="0"/>
                </a:rPr>
                <a:t>PACG – 0.4%</a:t>
              </a:r>
            </a:p>
            <a:p>
              <a:pPr algn="ctr"/>
              <a:r>
                <a:rPr lang="en-US" sz="1400" b="1">
                  <a:solidFill>
                    <a:srgbClr val="0000FF"/>
                  </a:solidFill>
                  <a:latin typeface="Arial" charset="0"/>
                </a:rPr>
                <a:t>(Foster, 1996)</a:t>
              </a:r>
            </a:p>
          </p:txBody>
        </p:sp>
        <p:sp>
          <p:nvSpPr>
            <p:cNvPr id="52251" name="Line 20"/>
            <p:cNvSpPr>
              <a:spLocks noChangeShapeType="1"/>
            </p:cNvSpPr>
            <p:nvPr/>
          </p:nvSpPr>
          <p:spPr bwMode="auto">
            <a:xfrm flipV="1">
              <a:off x="1156" y="2069"/>
              <a:ext cx="1497" cy="72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4140200" y="981075"/>
            <a:ext cx="4464050" cy="1943100"/>
            <a:chOff x="2563" y="613"/>
            <a:chExt cx="2728" cy="1139"/>
          </a:xfrm>
        </p:grpSpPr>
        <p:sp>
          <p:nvSpPr>
            <p:cNvPr id="52248" name="Text Box 12"/>
            <p:cNvSpPr txBox="1">
              <a:spLocks noChangeArrowheads="1"/>
            </p:cNvSpPr>
            <p:nvPr/>
          </p:nvSpPr>
          <p:spPr bwMode="auto">
            <a:xfrm>
              <a:off x="4367" y="613"/>
              <a:ext cx="924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3200" b="1">
                  <a:solidFill>
                    <a:srgbClr val="0000FF"/>
                  </a:solidFill>
                  <a:latin typeface="Arial" charset="0"/>
                </a:rPr>
                <a:t>?</a:t>
              </a:r>
            </a:p>
          </p:txBody>
        </p:sp>
        <p:sp>
          <p:nvSpPr>
            <p:cNvPr id="52249" name="Line 21"/>
            <p:cNvSpPr>
              <a:spLocks noChangeShapeType="1"/>
            </p:cNvSpPr>
            <p:nvPr/>
          </p:nvSpPr>
          <p:spPr bwMode="auto">
            <a:xfrm flipH="1">
              <a:off x="2563" y="824"/>
              <a:ext cx="2156" cy="92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1133475" y="4581525"/>
            <a:ext cx="2071688" cy="1603375"/>
            <a:chOff x="5250" y="482"/>
            <a:chExt cx="1214" cy="973"/>
          </a:xfrm>
        </p:grpSpPr>
        <p:sp>
          <p:nvSpPr>
            <p:cNvPr id="52246" name="Text Box 8"/>
            <p:cNvSpPr txBox="1">
              <a:spLocks noChangeArrowheads="1"/>
            </p:cNvSpPr>
            <p:nvPr/>
          </p:nvSpPr>
          <p:spPr bwMode="auto">
            <a:xfrm>
              <a:off x="5250" y="1137"/>
              <a:ext cx="237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>
                  <a:solidFill>
                    <a:srgbClr val="0000FF"/>
                  </a:solidFill>
                  <a:latin typeface="Arial" charset="0"/>
                </a:rPr>
                <a:t>?</a:t>
              </a:r>
            </a:p>
          </p:txBody>
        </p:sp>
        <p:sp>
          <p:nvSpPr>
            <p:cNvPr id="52247" name="Line 22"/>
            <p:cNvSpPr>
              <a:spLocks noChangeShapeType="1"/>
            </p:cNvSpPr>
            <p:nvPr/>
          </p:nvSpPr>
          <p:spPr bwMode="auto">
            <a:xfrm flipV="1">
              <a:off x="5450" y="482"/>
              <a:ext cx="1014" cy="78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1422400" y="188913"/>
            <a:ext cx="1062038" cy="2303462"/>
            <a:chOff x="896" y="119"/>
            <a:chExt cx="669" cy="1451"/>
          </a:xfrm>
        </p:grpSpPr>
        <p:sp>
          <p:nvSpPr>
            <p:cNvPr id="52244" name="Text Box 13"/>
            <p:cNvSpPr txBox="1">
              <a:spLocks noChangeArrowheads="1"/>
            </p:cNvSpPr>
            <p:nvPr/>
          </p:nvSpPr>
          <p:spPr bwMode="auto">
            <a:xfrm>
              <a:off x="896" y="119"/>
              <a:ext cx="27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>
                  <a:solidFill>
                    <a:srgbClr val="0000FF"/>
                  </a:solidFill>
                  <a:latin typeface="Arial" charset="0"/>
                </a:rPr>
                <a:t>?</a:t>
              </a:r>
            </a:p>
          </p:txBody>
        </p:sp>
        <p:sp>
          <p:nvSpPr>
            <p:cNvPr id="52245" name="Line 24"/>
            <p:cNvSpPr>
              <a:spLocks noChangeShapeType="1"/>
            </p:cNvSpPr>
            <p:nvPr/>
          </p:nvSpPr>
          <p:spPr bwMode="auto">
            <a:xfrm>
              <a:off x="1066" y="436"/>
              <a:ext cx="499" cy="113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4500563" y="3646488"/>
            <a:ext cx="1482725" cy="3178175"/>
            <a:chOff x="2944" y="2251"/>
            <a:chExt cx="934" cy="2002"/>
          </a:xfrm>
        </p:grpSpPr>
        <p:sp>
          <p:nvSpPr>
            <p:cNvPr id="52242" name="Text Box 10"/>
            <p:cNvSpPr txBox="1">
              <a:spLocks noChangeArrowheads="1"/>
            </p:cNvSpPr>
            <p:nvPr/>
          </p:nvSpPr>
          <p:spPr bwMode="auto">
            <a:xfrm>
              <a:off x="2944" y="3747"/>
              <a:ext cx="934" cy="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POAG – 2.0%</a:t>
              </a:r>
            </a:p>
            <a:p>
              <a:pPr algn="ctr"/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PACG – 2.5%</a:t>
              </a:r>
            </a:p>
            <a:p>
              <a:pPr algn="ctr"/>
              <a:r>
                <a:rPr lang="en-US" sz="1400" b="1">
                  <a:solidFill>
                    <a:srgbClr val="FF0000"/>
                  </a:solidFill>
                  <a:latin typeface="Arial" charset="0"/>
                </a:rPr>
                <a:t>(Casson, 2007)</a:t>
              </a:r>
            </a:p>
          </p:txBody>
        </p:sp>
        <p:sp>
          <p:nvSpPr>
            <p:cNvPr id="52243" name="Line 25"/>
            <p:cNvSpPr>
              <a:spLocks noChangeShapeType="1"/>
            </p:cNvSpPr>
            <p:nvPr/>
          </p:nvSpPr>
          <p:spPr bwMode="auto">
            <a:xfrm flipH="1" flipV="1">
              <a:off x="2971" y="2251"/>
              <a:ext cx="395" cy="14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2371725" y="4437063"/>
            <a:ext cx="1531938" cy="2239962"/>
            <a:chOff x="1494" y="2795"/>
            <a:chExt cx="965" cy="1411"/>
          </a:xfrm>
        </p:grpSpPr>
        <p:sp>
          <p:nvSpPr>
            <p:cNvPr id="52240" name="Text Box 19"/>
            <p:cNvSpPr txBox="1">
              <a:spLocks noChangeArrowheads="1"/>
            </p:cNvSpPr>
            <p:nvPr/>
          </p:nvSpPr>
          <p:spPr bwMode="auto">
            <a:xfrm>
              <a:off x="1494" y="3702"/>
              <a:ext cx="965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rgbClr val="0000FF"/>
                  </a:solidFill>
                  <a:latin typeface="Arial" charset="0"/>
                </a:rPr>
                <a:t>POAG – 2.3%</a:t>
              </a:r>
            </a:p>
            <a:p>
              <a:pPr algn="ctr"/>
              <a:r>
                <a:rPr lang="en-US" sz="1600" b="1">
                  <a:solidFill>
                    <a:srgbClr val="0000FF"/>
                  </a:solidFill>
                  <a:latin typeface="Arial" charset="0"/>
                </a:rPr>
                <a:t>PACG – 0.5 %</a:t>
              </a:r>
            </a:p>
            <a:p>
              <a:pPr algn="ctr"/>
              <a:r>
                <a:rPr lang="en-US" sz="1400" b="1">
                  <a:solidFill>
                    <a:srgbClr val="0000FF"/>
                  </a:solidFill>
                  <a:latin typeface="Arial" charset="0"/>
                </a:rPr>
                <a:t>(Casson, 2009)</a:t>
              </a:r>
            </a:p>
          </p:txBody>
        </p:sp>
        <p:sp>
          <p:nvSpPr>
            <p:cNvPr id="52241" name="Line 26"/>
            <p:cNvSpPr>
              <a:spLocks noChangeShapeType="1"/>
            </p:cNvSpPr>
            <p:nvPr/>
          </p:nvSpPr>
          <p:spPr bwMode="auto">
            <a:xfrm flipV="1">
              <a:off x="2109" y="2795"/>
              <a:ext cx="227" cy="953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2233" name="Rectangle 42"/>
          <p:cNvSpPr>
            <a:spLocks noChangeArrowheads="1"/>
          </p:cNvSpPr>
          <p:nvPr/>
        </p:nvSpPr>
        <p:spPr bwMode="auto">
          <a:xfrm>
            <a:off x="457200" y="53975"/>
            <a:ext cx="8229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latin typeface="Arial" charset="0"/>
              </a:rPr>
              <a:t>South Asia</a:t>
            </a:r>
          </a:p>
        </p:txBody>
      </p: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0" y="1268413"/>
            <a:ext cx="2627313" cy="1655762"/>
            <a:chOff x="511" y="527"/>
            <a:chExt cx="1655" cy="1043"/>
          </a:xfrm>
        </p:grpSpPr>
        <p:sp>
          <p:nvSpPr>
            <p:cNvPr id="34829" name="Text Box 13"/>
            <p:cNvSpPr txBox="1">
              <a:spLocks noChangeArrowheads="1"/>
            </p:cNvSpPr>
            <p:nvPr/>
          </p:nvSpPr>
          <p:spPr bwMode="auto">
            <a:xfrm>
              <a:off x="511" y="527"/>
              <a:ext cx="1136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b="1" dirty="0" smtClean="0">
                  <a:solidFill>
                    <a:srgbClr val="0000FF"/>
                  </a:solidFill>
                  <a:latin typeface="Arial" charset="0"/>
                </a:rPr>
                <a:t> ? </a:t>
              </a:r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</a:rPr>
                <a:t>Glaucoma Blindness</a:t>
              </a:r>
            </a:p>
            <a:p>
              <a:pPr algn="ctr" eaLnBrk="1" hangingPunct="1">
                <a:defRPr/>
              </a:pPr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</a:rPr>
                <a:t>7.1 %</a:t>
              </a:r>
            </a:p>
            <a:p>
              <a:pPr algn="ctr" eaLnBrk="1" hangingPunct="1">
                <a:defRPr/>
              </a:pPr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</a:rPr>
                <a:t>(2007)</a:t>
              </a:r>
            </a:p>
          </p:txBody>
        </p:sp>
        <p:sp>
          <p:nvSpPr>
            <p:cNvPr id="52239" name="Line 24"/>
            <p:cNvSpPr>
              <a:spLocks noChangeShapeType="1"/>
            </p:cNvSpPr>
            <p:nvPr/>
          </p:nvSpPr>
          <p:spPr bwMode="auto">
            <a:xfrm>
              <a:off x="1214" y="981"/>
              <a:ext cx="952" cy="589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115888" y="2852738"/>
            <a:ext cx="3592512" cy="800100"/>
            <a:chOff x="1036" y="3784"/>
            <a:chExt cx="3717" cy="786"/>
          </a:xfrm>
        </p:grpSpPr>
        <p:sp>
          <p:nvSpPr>
            <p:cNvPr id="52236" name="Text Box 19"/>
            <p:cNvSpPr txBox="1">
              <a:spLocks noChangeArrowheads="1"/>
            </p:cNvSpPr>
            <p:nvPr/>
          </p:nvSpPr>
          <p:spPr bwMode="auto">
            <a:xfrm>
              <a:off x="1036" y="3784"/>
              <a:ext cx="1585" cy="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rgbClr val="0000FF"/>
                  </a:solidFill>
                  <a:latin typeface="Arial" charset="0"/>
                </a:rPr>
                <a:t>POAG –1.2 %</a:t>
              </a:r>
            </a:p>
            <a:p>
              <a:pPr algn="ctr"/>
              <a:r>
                <a:rPr lang="en-US" sz="1600" b="1">
                  <a:solidFill>
                    <a:srgbClr val="0000FF"/>
                  </a:solidFill>
                  <a:latin typeface="Arial" charset="0"/>
                </a:rPr>
                <a:t>PACG – 0.4 %</a:t>
              </a:r>
            </a:p>
            <a:p>
              <a:pPr algn="ctr"/>
              <a:r>
                <a:rPr lang="en-US" sz="1400" b="1">
                  <a:solidFill>
                    <a:srgbClr val="0000FF"/>
                  </a:solidFill>
                  <a:latin typeface="Arial" charset="0"/>
                </a:rPr>
                <a:t>(Thapa, 2010)</a:t>
              </a:r>
            </a:p>
          </p:txBody>
        </p:sp>
        <p:sp>
          <p:nvSpPr>
            <p:cNvPr id="52237" name="Line 26"/>
            <p:cNvSpPr>
              <a:spLocks noChangeShapeType="1"/>
            </p:cNvSpPr>
            <p:nvPr/>
          </p:nvSpPr>
          <p:spPr bwMode="auto">
            <a:xfrm flipV="1">
              <a:off x="2592" y="3996"/>
              <a:ext cx="2161" cy="7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4392613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srgbClr val="FFFF00"/>
                </a:solidFill>
                <a:ea typeface="+mn-ea"/>
                <a:cs typeface="+mn-cs"/>
              </a:rPr>
              <a:t>Females, &gt; 60 years of age, short axial lengths </a:t>
            </a:r>
            <a:r>
              <a:rPr lang="en-US" sz="2400" dirty="0" smtClean="0">
                <a:ea typeface="+mn-ea"/>
                <a:cs typeface="+mn-cs"/>
              </a:rPr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		</a:t>
            </a:r>
            <a:r>
              <a:rPr lang="en-US" sz="2600" dirty="0" smtClean="0">
                <a:ea typeface="+mn-ea"/>
                <a:cs typeface="+mn-cs"/>
              </a:rPr>
              <a:t>could develop PACG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srgbClr val="FFFF00"/>
                </a:solidFill>
                <a:ea typeface="+mn-ea"/>
                <a:cs typeface="+mn-cs"/>
              </a:rPr>
              <a:t>LPI, Early cataract extraction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		</a:t>
            </a:r>
            <a:r>
              <a:rPr lang="en-US" sz="2600" dirty="0" smtClean="0">
                <a:ea typeface="+mn-ea"/>
                <a:cs typeface="+mn-cs"/>
              </a:rPr>
              <a:t>can be considered in high risk patients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600" dirty="0" smtClean="0">
                <a:ea typeface="+mn-ea"/>
                <a:cs typeface="+mn-cs"/>
              </a:rPr>
              <a:t> </a:t>
            </a:r>
            <a:endParaRPr lang="en-US" sz="2600" dirty="0"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  <a:ea typeface="ＭＳ Ｐゴシック" pitchFamily="34" charset="-128"/>
              </a:rPr>
              <a:t>NEPAL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2492375"/>
            <a:ext cx="8229600" cy="3744913"/>
          </a:xfrm>
        </p:spPr>
        <p:txBody>
          <a:bodyPr/>
          <a:lstStyle/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Between China and India</a:t>
            </a:r>
          </a:p>
          <a:p>
            <a:pPr eaLnBrk="1" hangingPunct="1">
              <a:defRPr/>
            </a:pPr>
            <a:r>
              <a:rPr lang="en-US" sz="2400" dirty="0" smtClean="0"/>
              <a:t>Population : 26.6 Million (2011)</a:t>
            </a:r>
          </a:p>
          <a:p>
            <a:pPr eaLnBrk="1" hangingPunct="1">
              <a:defRPr/>
            </a:pPr>
            <a:r>
              <a:rPr lang="en-US" sz="2400" dirty="0" smtClean="0"/>
              <a:t>Area: 147,181 sq. km</a:t>
            </a:r>
          </a:p>
          <a:p>
            <a:pPr eaLnBrk="1" hangingPunct="1">
              <a:defRPr/>
            </a:pPr>
            <a:r>
              <a:rPr lang="en-US" sz="2400" dirty="0" smtClean="0"/>
              <a:t>Health Budget:  </a:t>
            </a:r>
            <a:r>
              <a:rPr lang="en-US" sz="2400" dirty="0" err="1" smtClean="0"/>
              <a:t>Aprox</a:t>
            </a:r>
            <a:r>
              <a:rPr lang="en-US" sz="2400" dirty="0" smtClean="0"/>
              <a:t>. 7 % of the total budget </a:t>
            </a:r>
          </a:p>
          <a:p>
            <a:pPr eaLnBrk="1" hangingPunct="1">
              <a:defRPr/>
            </a:pPr>
            <a:r>
              <a:rPr lang="en-US" sz="2400" dirty="0" smtClean="0"/>
              <a:t>GDP $450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world_map"/>
          <p:cNvPicPr>
            <a:picLocks noChangeAspect="1" noChangeArrowheads="1"/>
          </p:cNvPicPr>
          <p:nvPr/>
        </p:nvPicPr>
        <p:blipFill>
          <a:blip r:embed="rId3" cstate="print"/>
          <a:srcRect l="60243" t="18425" r="16145" b="45461"/>
          <a:stretch>
            <a:fillRect/>
          </a:stretch>
        </p:blipFill>
        <p:spPr bwMode="auto">
          <a:xfrm>
            <a:off x="1979613" y="908050"/>
            <a:ext cx="5472112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051050" y="4149725"/>
            <a:ext cx="1595438" cy="1595438"/>
            <a:chOff x="1292" y="2614"/>
            <a:chExt cx="1005" cy="1005"/>
          </a:xfrm>
        </p:grpSpPr>
        <p:sp>
          <p:nvSpPr>
            <p:cNvPr id="54287" name="Text Box 22"/>
            <p:cNvSpPr txBox="1">
              <a:spLocks noChangeArrowheads="1"/>
            </p:cNvSpPr>
            <p:nvPr/>
          </p:nvSpPr>
          <p:spPr bwMode="auto">
            <a:xfrm>
              <a:off x="1292" y="3113"/>
              <a:ext cx="1005" cy="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POAG – 0.41%</a:t>
              </a:r>
            </a:p>
            <a:p>
              <a:pPr algn="ctr"/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PACG – 4.62%</a:t>
              </a:r>
            </a:p>
            <a:p>
              <a:pPr algn="ctr"/>
              <a:r>
                <a:rPr lang="en-US" sz="1400" b="1">
                  <a:solidFill>
                    <a:srgbClr val="FF0000"/>
                  </a:solidFill>
                  <a:latin typeface="Arial" charset="0"/>
                </a:rPr>
                <a:t>(Jacob, 1998)</a:t>
              </a:r>
            </a:p>
          </p:txBody>
        </p:sp>
        <p:sp>
          <p:nvSpPr>
            <p:cNvPr id="54288" name="Line 23"/>
            <p:cNvSpPr>
              <a:spLocks noChangeShapeType="1"/>
            </p:cNvSpPr>
            <p:nvPr/>
          </p:nvSpPr>
          <p:spPr bwMode="auto">
            <a:xfrm flipV="1">
              <a:off x="1882" y="2614"/>
              <a:ext cx="318" cy="49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15900" y="4005263"/>
            <a:ext cx="3203575" cy="1736725"/>
            <a:chOff x="136" y="2523"/>
            <a:chExt cx="2018" cy="1094"/>
          </a:xfrm>
        </p:grpSpPr>
        <p:sp>
          <p:nvSpPr>
            <p:cNvPr id="54285" name="Text Box 25"/>
            <p:cNvSpPr txBox="1">
              <a:spLocks noChangeArrowheads="1"/>
            </p:cNvSpPr>
            <p:nvPr/>
          </p:nvSpPr>
          <p:spPr bwMode="auto">
            <a:xfrm>
              <a:off x="136" y="3113"/>
              <a:ext cx="1013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rgbClr val="0000FF"/>
                  </a:solidFill>
                  <a:latin typeface="Arial" charset="0"/>
                </a:rPr>
                <a:t>POAG – 1.62%</a:t>
              </a:r>
            </a:p>
            <a:p>
              <a:pPr algn="ctr"/>
              <a:r>
                <a:rPr lang="en-US" sz="1600" b="1">
                  <a:solidFill>
                    <a:srgbClr val="0000FF"/>
                  </a:solidFill>
                  <a:latin typeface="Arial" charset="0"/>
                </a:rPr>
                <a:t>PACG – 0.9 %</a:t>
              </a:r>
            </a:p>
            <a:p>
              <a:pPr algn="ctr"/>
              <a:r>
                <a:rPr lang="en-US" sz="1400" b="1">
                  <a:solidFill>
                    <a:srgbClr val="0000FF"/>
                  </a:solidFill>
                  <a:latin typeface="Arial" charset="0"/>
                </a:rPr>
                <a:t>(Vijaya, 2005/6)</a:t>
              </a:r>
            </a:p>
          </p:txBody>
        </p:sp>
        <p:sp>
          <p:nvSpPr>
            <p:cNvPr id="54286" name="Line 26"/>
            <p:cNvSpPr>
              <a:spLocks noChangeShapeType="1"/>
            </p:cNvSpPr>
            <p:nvPr/>
          </p:nvSpPr>
          <p:spPr bwMode="auto">
            <a:xfrm flipV="1">
              <a:off x="930" y="2523"/>
              <a:ext cx="1224" cy="59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4277" name="Line 29"/>
          <p:cNvSpPr>
            <a:spLocks noChangeShapeType="1"/>
          </p:cNvSpPr>
          <p:nvPr/>
        </p:nvSpPr>
        <p:spPr bwMode="auto">
          <a:xfrm>
            <a:off x="1835150" y="1588"/>
            <a:ext cx="15113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146050" y="3573463"/>
            <a:ext cx="3130550" cy="1090612"/>
            <a:chOff x="92" y="2251"/>
            <a:chExt cx="1972" cy="687"/>
          </a:xfrm>
        </p:grpSpPr>
        <p:sp>
          <p:nvSpPr>
            <p:cNvPr id="54283" name="Text Box 31"/>
            <p:cNvSpPr txBox="1">
              <a:spLocks noChangeArrowheads="1"/>
            </p:cNvSpPr>
            <p:nvPr/>
          </p:nvSpPr>
          <p:spPr bwMode="auto">
            <a:xfrm>
              <a:off x="92" y="2432"/>
              <a:ext cx="1005" cy="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rgbClr val="0000FF"/>
                  </a:solidFill>
                  <a:latin typeface="Arial" charset="0"/>
                </a:rPr>
                <a:t>POAG – 1.62%</a:t>
              </a:r>
            </a:p>
            <a:p>
              <a:pPr algn="ctr"/>
              <a:r>
                <a:rPr lang="en-US" sz="1600" b="1">
                  <a:solidFill>
                    <a:srgbClr val="0000FF"/>
                  </a:solidFill>
                  <a:latin typeface="Arial" charset="0"/>
                </a:rPr>
                <a:t>PACG – 1.08%</a:t>
              </a:r>
            </a:p>
            <a:p>
              <a:pPr algn="ctr"/>
              <a:r>
                <a:rPr lang="en-US" sz="1400" b="1">
                  <a:solidFill>
                    <a:srgbClr val="0000FF"/>
                  </a:solidFill>
                  <a:latin typeface="Arial" charset="0"/>
                </a:rPr>
                <a:t>(Dandona, 2000)</a:t>
              </a:r>
            </a:p>
          </p:txBody>
        </p:sp>
        <p:sp>
          <p:nvSpPr>
            <p:cNvPr id="54284" name="Line 32"/>
            <p:cNvSpPr>
              <a:spLocks noChangeShapeType="1"/>
            </p:cNvSpPr>
            <p:nvPr/>
          </p:nvSpPr>
          <p:spPr bwMode="auto">
            <a:xfrm flipV="1">
              <a:off x="1202" y="2251"/>
              <a:ext cx="862" cy="40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3194050" y="4005263"/>
            <a:ext cx="2025650" cy="2747962"/>
            <a:chOff x="2012" y="2523"/>
            <a:chExt cx="1276" cy="1731"/>
          </a:xfrm>
        </p:grpSpPr>
        <p:sp>
          <p:nvSpPr>
            <p:cNvPr id="54281" name="Text Box 34"/>
            <p:cNvSpPr txBox="1">
              <a:spLocks noChangeArrowheads="1"/>
            </p:cNvSpPr>
            <p:nvPr/>
          </p:nvSpPr>
          <p:spPr bwMode="auto">
            <a:xfrm>
              <a:off x="2012" y="3748"/>
              <a:ext cx="1276" cy="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rgbClr val="0000FF"/>
                  </a:solidFill>
                  <a:latin typeface="Arial" charset="0"/>
                </a:rPr>
                <a:t>POAG – 1.7%</a:t>
              </a:r>
            </a:p>
            <a:p>
              <a:pPr algn="ctr"/>
              <a:r>
                <a:rPr lang="en-US" sz="1600" b="1">
                  <a:solidFill>
                    <a:srgbClr val="0000FF"/>
                  </a:solidFill>
                  <a:latin typeface="Arial" charset="0"/>
                </a:rPr>
                <a:t>PACG – 0.5%</a:t>
              </a:r>
            </a:p>
            <a:p>
              <a:pPr algn="ctr"/>
              <a:r>
                <a:rPr lang="en-US" sz="1400" b="1">
                  <a:solidFill>
                    <a:srgbClr val="0000FF"/>
                  </a:solidFill>
                  <a:latin typeface="Arial" charset="0"/>
                </a:rPr>
                <a:t>(Ramakrishnan, 2003)</a:t>
              </a:r>
            </a:p>
          </p:txBody>
        </p:sp>
        <p:sp>
          <p:nvSpPr>
            <p:cNvPr id="54282" name="Line 35"/>
            <p:cNvSpPr>
              <a:spLocks noChangeShapeType="1"/>
            </p:cNvSpPr>
            <p:nvPr/>
          </p:nvSpPr>
          <p:spPr bwMode="auto">
            <a:xfrm flipH="1" flipV="1">
              <a:off x="2245" y="2523"/>
              <a:ext cx="544" cy="122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4280" name="Rectangle 36"/>
          <p:cNvSpPr>
            <a:spLocks noChangeArrowheads="1"/>
          </p:cNvSpPr>
          <p:nvPr/>
        </p:nvSpPr>
        <p:spPr bwMode="auto">
          <a:xfrm>
            <a:off x="457200" y="260350"/>
            <a:ext cx="8229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rgbClr val="000000"/>
                </a:solidFill>
                <a:latin typeface="Arial" charset="0"/>
              </a:rPr>
              <a:t>India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395288" y="620713"/>
            <a:ext cx="77057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FF00"/>
                </a:solidFill>
              </a:rPr>
              <a:t>Glaucoma in India </a:t>
            </a:r>
          </a:p>
          <a:p>
            <a:r>
              <a:rPr lang="en-US" b="1">
                <a:solidFill>
                  <a:srgbClr val="FFFF00"/>
                </a:solidFill>
              </a:rPr>
              <a:t>Estimated burden of disease</a:t>
            </a:r>
            <a:endParaRPr lang="en-US">
              <a:solidFill>
                <a:srgbClr val="FFFF00"/>
              </a:solidFill>
            </a:endParaRPr>
          </a:p>
          <a:p>
            <a:r>
              <a:rPr lang="en-US" sz="3600">
                <a:solidFill>
                  <a:srgbClr val="FFFF00"/>
                </a:solidFill>
              </a:rPr>
              <a:t>  </a:t>
            </a:r>
          </a:p>
        </p:txBody>
      </p:sp>
      <p:sp>
        <p:nvSpPr>
          <p:cNvPr id="5" name="Rectangle 4"/>
          <p:cNvSpPr/>
          <p:nvPr/>
        </p:nvSpPr>
        <p:spPr>
          <a:xfrm>
            <a:off x="468313" y="2420938"/>
            <a:ext cx="799147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Approximately 11.2 million persons aged &gt; 40 with glaucoma </a:t>
            </a:r>
          </a:p>
          <a:p>
            <a:pPr>
              <a:defRPr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POAG is estimated to affect 6.5 million persons </a:t>
            </a:r>
          </a:p>
          <a:p>
            <a:pPr>
              <a:defRPr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PACG is estimated to affect 2.5 million  persons</a:t>
            </a:r>
          </a:p>
        </p:txBody>
      </p:sp>
      <p:sp>
        <p:nvSpPr>
          <p:cNvPr id="55300" name="Rectangle 5"/>
          <p:cNvSpPr>
            <a:spLocks noChangeArrowheads="1"/>
          </p:cNvSpPr>
          <p:nvPr/>
        </p:nvSpPr>
        <p:spPr bwMode="auto">
          <a:xfrm>
            <a:off x="4572000" y="6021388"/>
            <a:ext cx="3960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FF00"/>
                </a:solidFill>
              </a:rPr>
              <a:t>George R et al. J Glaucoma 2010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179388" y="1125538"/>
            <a:ext cx="8229600" cy="863600"/>
          </a:xfrm>
        </p:spPr>
        <p:txBody>
          <a:bodyPr/>
          <a:lstStyle/>
          <a:p>
            <a:pPr algn="l" eaLnBrk="1" hangingPunct="1"/>
            <a:r>
              <a:rPr lang="en-US" sz="3600" smtClean="0">
                <a:latin typeface="Calibri" pitchFamily="34" charset="0"/>
                <a:ea typeface="ＭＳ Ｐゴシック" pitchFamily="34" charset="-128"/>
              </a:rPr>
              <a:t>Demographic Profile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468313" y="2492375"/>
            <a:ext cx="8229600" cy="3097213"/>
          </a:xfrm>
        </p:spPr>
        <p:txBody>
          <a:bodyPr/>
          <a:lstStyle/>
          <a:p>
            <a:pPr marL="0" indent="0" eaLnBrk="1" fontAlgn="b" hangingPunct="1">
              <a:lnSpc>
                <a:spcPct val="130000"/>
              </a:lnSpc>
              <a:buFont typeface="Arial" charset="0"/>
              <a:buNone/>
            </a:pPr>
            <a:endParaRPr lang="en-US" sz="2200" smtClean="0">
              <a:ea typeface="ＭＳ Ｐゴシック" pitchFamily="34" charset="-128"/>
            </a:endParaRPr>
          </a:p>
          <a:p>
            <a:pPr marL="0" indent="0" eaLnBrk="1" fontAlgn="b" hangingPunct="1">
              <a:lnSpc>
                <a:spcPct val="130000"/>
              </a:lnSpc>
            </a:pPr>
            <a:endParaRPr lang="en-US" sz="2200" smtClean="0">
              <a:latin typeface="Calibri" pitchFamily="34" charset="0"/>
              <a:ea typeface="ＭＳ Ｐゴシック" pitchFamily="34" charset="-128"/>
            </a:endParaRPr>
          </a:p>
          <a:p>
            <a:pPr marL="0" indent="0" eaLnBrk="1" fontAlgn="b" hangingPunct="1">
              <a:lnSpc>
                <a:spcPct val="130000"/>
              </a:lnSpc>
            </a:pPr>
            <a:r>
              <a:rPr lang="en-US" sz="2800" smtClean="0">
                <a:latin typeface="Calibri" pitchFamily="34" charset="0"/>
                <a:ea typeface="ＭＳ Ｐゴシック" pitchFamily="34" charset="-128"/>
              </a:rPr>
              <a:t>Total Sample Size : 4800;  ≥  40 years</a:t>
            </a:r>
          </a:p>
          <a:p>
            <a:pPr marL="0" indent="0" eaLnBrk="1" fontAlgn="b" hangingPunct="1">
              <a:lnSpc>
                <a:spcPct val="130000"/>
              </a:lnSpc>
            </a:pPr>
            <a:r>
              <a:rPr lang="en-US" sz="2800" smtClean="0">
                <a:latin typeface="Calibri" pitchFamily="34" charset="0"/>
                <a:ea typeface="ＭＳ Ｐゴシック" pitchFamily="34" charset="-128"/>
              </a:rPr>
              <a:t>Male: Female = 51 : 48  %</a:t>
            </a:r>
            <a:r>
              <a:rPr lang="pl-PL" sz="2800" smtClean="0">
                <a:latin typeface="Calibri" pitchFamily="34" charset="0"/>
                <a:ea typeface="ＭＳ Ｐゴシック" pitchFamily="34" charset="-128"/>
              </a:rPr>
              <a:t> </a:t>
            </a:r>
          </a:p>
          <a:p>
            <a:pPr marL="0" indent="0" eaLnBrk="1" fontAlgn="b" hangingPunct="1">
              <a:lnSpc>
                <a:spcPct val="130000"/>
              </a:lnSpc>
            </a:pPr>
            <a:r>
              <a:rPr lang="pl-PL" sz="2800" smtClean="0">
                <a:latin typeface="Calibri" pitchFamily="34" charset="0"/>
                <a:ea typeface="ＭＳ Ｐゴシック" pitchFamily="34" charset="-128"/>
              </a:rPr>
              <a:t>Ethnic Race : Newar, 70 %</a:t>
            </a:r>
          </a:p>
          <a:p>
            <a:pPr marL="0" indent="0" eaLnBrk="1" hangingPunct="1">
              <a:lnSpc>
                <a:spcPct val="130000"/>
              </a:lnSpc>
              <a:buFont typeface="Arial" charset="0"/>
              <a:buNone/>
            </a:pPr>
            <a:endParaRPr lang="en-US" sz="280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130000"/>
              </a:lnSpc>
              <a:buFont typeface="Arial" charset="0"/>
              <a:buNone/>
            </a:pPr>
            <a:endParaRPr lang="en-US" sz="300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130000"/>
              </a:lnSpc>
            </a:pPr>
            <a:endParaRPr lang="en-US" sz="300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323850" y="1052513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600" smtClean="0">
                <a:latin typeface="Calibri" pitchFamily="34" charset="0"/>
                <a:ea typeface="ＭＳ Ｐゴシック" pitchFamily="34" charset="-128"/>
              </a:rPr>
              <a:t>Methods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10527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latin typeface="Calibri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latin typeface="Calibri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err="1">
                <a:latin typeface="Calibri" charset="0"/>
                <a:ea typeface="+mn-ea"/>
                <a:cs typeface="+mn-cs"/>
              </a:rPr>
              <a:t>Applanation</a:t>
            </a:r>
            <a:r>
              <a:rPr lang="en-US" sz="2800" dirty="0">
                <a:latin typeface="Calibri" charset="0"/>
                <a:ea typeface="+mn-ea"/>
                <a:cs typeface="+mn-cs"/>
              </a:rPr>
              <a:t> tonometry, </a:t>
            </a:r>
            <a:r>
              <a:rPr lang="en-US" sz="2800" dirty="0" err="1">
                <a:latin typeface="Calibri" charset="0"/>
                <a:ea typeface="+mn-ea"/>
                <a:cs typeface="+mn-cs"/>
              </a:rPr>
              <a:t>gonioscopy</a:t>
            </a:r>
            <a:endParaRPr lang="en-US" sz="2800" dirty="0">
              <a:latin typeface="Calibri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latin typeface="Calibri" charset="0"/>
                <a:ea typeface="+mn-ea"/>
                <a:cs typeface="+mn-cs"/>
              </a:rPr>
              <a:t>FDP, Dilated pupil examination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Calibri" charset="0"/>
                <a:ea typeface="+mn-ea"/>
                <a:cs typeface="+mn-cs"/>
              </a:rPr>
              <a:t>Axial </a:t>
            </a:r>
            <a:r>
              <a:rPr lang="en-US" sz="2800" dirty="0">
                <a:latin typeface="Calibri" charset="0"/>
                <a:ea typeface="+mn-ea"/>
                <a:cs typeface="+mn-cs"/>
              </a:rPr>
              <a:t>length measurements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latin typeface="Calibri" charset="0"/>
                <a:ea typeface="+mn-ea"/>
                <a:cs typeface="+mn-cs"/>
              </a:rPr>
              <a:t>HFA</a:t>
            </a:r>
          </a:p>
        </p:txBody>
      </p:sp>
      <p:sp>
        <p:nvSpPr>
          <p:cNvPr id="57348" name="TextBox 1"/>
          <p:cNvSpPr txBox="1">
            <a:spLocks noChangeArrowheads="1"/>
          </p:cNvSpPr>
          <p:nvPr/>
        </p:nvSpPr>
        <p:spPr bwMode="auto">
          <a:xfrm>
            <a:off x="2771775" y="5949950"/>
            <a:ext cx="5761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800">
                <a:solidFill>
                  <a:srgbClr val="FFFF00"/>
                </a:solidFill>
              </a:rPr>
              <a:t>Thapa SS et al. Clinic Exp Ophthal 2010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92163"/>
          </a:xfrm>
        </p:spPr>
        <p:txBody>
          <a:bodyPr/>
          <a:lstStyle/>
          <a:p>
            <a:r>
              <a:rPr lang="en-US" sz="3600" smtClean="0">
                <a:ea typeface="ＭＳ Ｐゴシック" pitchFamily="34" charset="-128"/>
              </a:rPr>
              <a:t>POAG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981075"/>
            <a:ext cx="8229600" cy="3024188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Prevalence &gt; PACG </a:t>
            </a:r>
            <a:r>
              <a:rPr lang="en-US" sz="2400" dirty="0" smtClean="0">
                <a:solidFill>
                  <a:srgbClr val="FFFFFF"/>
                </a:solidFill>
              </a:rPr>
              <a:t>(BGS)</a:t>
            </a:r>
          </a:p>
          <a:p>
            <a:pPr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VI &lt; PACG</a:t>
            </a:r>
          </a:p>
          <a:p>
            <a:pPr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IOP - &gt; 90 % within normal range </a:t>
            </a:r>
            <a:r>
              <a:rPr lang="en-US" sz="2400" dirty="0" smtClean="0">
                <a:solidFill>
                  <a:srgbClr val="FFFFFF"/>
                </a:solidFill>
              </a:rPr>
              <a:t>(BGS)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400" dirty="0">
                <a:solidFill>
                  <a:srgbClr val="FFFF00"/>
                </a:solidFill>
              </a:rPr>
              <a:t>	</a:t>
            </a:r>
            <a:r>
              <a:rPr lang="en-US" sz="2400" dirty="0" smtClean="0">
                <a:solidFill>
                  <a:srgbClr val="FFFF00"/>
                </a:solidFill>
              </a:rPr>
              <a:t>  - Raised IOP </a:t>
            </a:r>
            <a:r>
              <a:rPr lang="en-US" sz="2400" dirty="0" smtClean="0">
                <a:solidFill>
                  <a:srgbClr val="FFFFFF"/>
                </a:solidFill>
              </a:rPr>
              <a:t>(HBS)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850" y="4797425"/>
            <a:ext cx="8424863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latin typeface="Times New Roman" charset="0"/>
                <a:ea typeface="ＭＳ Ｐゴシック" charset="0"/>
                <a:cs typeface="ＭＳ Ｐゴシック" charset="0"/>
              </a:rPr>
              <a:t>Secondary Glaucoma</a:t>
            </a:r>
          </a:p>
          <a:p>
            <a:pPr>
              <a:defRPr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NVG &amp; Lens Induced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smtClean="0">
                <a:ea typeface="ＭＳ Ｐゴシック" pitchFamily="34" charset="-128"/>
              </a:rPr>
              <a:t>Causes of Blindness: Population based studies </a:t>
            </a:r>
            <a:br>
              <a:rPr lang="en-US" sz="3200" smtClean="0">
                <a:ea typeface="ＭＳ Ｐゴシック" pitchFamily="34" charset="-128"/>
              </a:rPr>
            </a:br>
            <a:r>
              <a:rPr lang="en-US" sz="2400" smtClean="0">
                <a:ea typeface="ＭＳ Ｐゴシック" pitchFamily="34" charset="-128"/>
              </a:rPr>
              <a:t>Comparison 1981 and 2010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152400" y="1676400"/>
          <a:ext cx="4191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716016" y="1700808"/>
          <a:ext cx="42672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382000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FF00"/>
                </a:solidFill>
                <a:ea typeface="+mj-ea"/>
              </a:rPr>
              <a:t>Human Resource &amp; Eye Care Infrastructure in Nepal</a:t>
            </a:r>
          </a:p>
        </p:txBody>
      </p:sp>
      <p:graphicFrame>
        <p:nvGraphicFramePr>
          <p:cNvPr id="21612" name="Group 108"/>
          <p:cNvGraphicFramePr>
            <a:graphicFrameLocks noGrp="1"/>
          </p:cNvGraphicFramePr>
          <p:nvPr>
            <p:ph type="tbl" idx="1"/>
          </p:nvPr>
        </p:nvGraphicFramePr>
        <p:xfrm>
          <a:off x="381000" y="1295400"/>
          <a:ext cx="8386763" cy="4983164"/>
        </p:xfrm>
        <a:graphic>
          <a:graphicData uri="http://schemas.openxmlformats.org/drawingml/2006/table">
            <a:tbl>
              <a:tblPr/>
              <a:tblGrid>
                <a:gridCol w="5104944"/>
                <a:gridCol w="914318"/>
                <a:gridCol w="1066704"/>
                <a:gridCol w="1300797"/>
              </a:tblGrid>
              <a:tr h="739719">
                <a:tc>
                  <a:txBody>
                    <a:bodyPr/>
                    <a:lstStyle/>
                    <a:p>
                      <a:pPr marL="1828800" marR="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1981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2001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2011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7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Ophthalmologists</a:t>
                      </a: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78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150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Supporting Medical Staff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(Ophthalmic Assistants, Optometrist,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Orthoptists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Ophthalmic Nurses, Eye Health Workers, Technicians)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325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475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7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General (admin, managers)</a:t>
                      </a: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275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7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Eye Hospitals		</a:t>
                      </a: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Eye Departments</a:t>
                      </a: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7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Community (District) Eye Care Centers</a:t>
                      </a: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63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Ratio : Population/Ophthalmologist</a:t>
                      </a: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2m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0.3 m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0.2 m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Krishna Gopal Shrestha</a:t>
            </a:r>
          </a:p>
        </p:txBody>
      </p:sp>
      <p:pic>
        <p:nvPicPr>
          <p:cNvPr id="11267" name="Picture 100" descr="8GA.IAPB Argentina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2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0163" name="Picture 106" descr="ma of nepal fin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09613"/>
            <a:ext cx="9144000" cy="614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269" name="Straight Arrow Connector 51"/>
          <p:cNvCxnSpPr>
            <a:cxnSpLocks noChangeShapeType="1"/>
          </p:cNvCxnSpPr>
          <p:nvPr/>
        </p:nvCxnSpPr>
        <p:spPr bwMode="auto">
          <a:xfrm rot="5400000" flipH="1" flipV="1">
            <a:off x="4878388" y="3962400"/>
            <a:ext cx="1903412" cy="77788"/>
          </a:xfrm>
          <a:prstGeom prst="straightConnector1">
            <a:avLst/>
          </a:prstGeom>
          <a:noFill/>
          <a:ln w="12700">
            <a:solidFill>
              <a:srgbClr val="B6DCDF"/>
            </a:solidFill>
            <a:round/>
            <a:headEnd/>
            <a:tailEnd type="arrow" w="med" len="med"/>
          </a:ln>
        </p:spPr>
      </p:cxnSp>
      <p:sp>
        <p:nvSpPr>
          <p:cNvPr id="54" name="Oval 53"/>
          <p:cNvSpPr/>
          <p:nvPr/>
        </p:nvSpPr>
        <p:spPr>
          <a:xfrm>
            <a:off x="5410200" y="2133600"/>
            <a:ext cx="990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271" name="TextBox 95"/>
          <p:cNvSpPr txBox="1">
            <a:spLocks noChangeArrowheads="1"/>
          </p:cNvSpPr>
          <p:nvPr/>
        </p:nvSpPr>
        <p:spPr bwMode="auto">
          <a:xfrm>
            <a:off x="107950" y="5445125"/>
            <a:ext cx="3733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    </a:t>
            </a:r>
            <a:r>
              <a:rPr lang="en-US" sz="1800">
                <a:solidFill>
                  <a:schemeClr val="bg1"/>
                </a:solidFill>
                <a:latin typeface="Calibri" pitchFamily="34" charset="0"/>
              </a:rPr>
              <a:t>  Eye Hospital = 21</a:t>
            </a:r>
          </a:p>
          <a:p>
            <a:r>
              <a:rPr lang="en-US" sz="1800">
                <a:solidFill>
                  <a:schemeClr val="bg1"/>
                </a:solidFill>
                <a:latin typeface="Calibri" pitchFamily="34" charset="0"/>
              </a:rPr>
              <a:t>       Eye Department = 17 </a:t>
            </a:r>
          </a:p>
          <a:p>
            <a:r>
              <a:rPr lang="en-US" sz="1800">
                <a:solidFill>
                  <a:schemeClr val="bg1"/>
                </a:solidFill>
                <a:latin typeface="Calibri" pitchFamily="34" charset="0"/>
              </a:rPr>
              <a:t>       Community Eye Centre = 63</a:t>
            </a:r>
            <a:r>
              <a:rPr lang="en-US" sz="1800">
                <a:latin typeface="Calibri" pitchFamily="34" charset="0"/>
              </a:rPr>
              <a:t>                          </a:t>
            </a:r>
          </a:p>
        </p:txBody>
      </p:sp>
      <p:sp>
        <p:nvSpPr>
          <p:cNvPr id="11272" name="AutoShape 41"/>
          <p:cNvSpPr>
            <a:spLocks noChangeArrowheads="1"/>
          </p:cNvSpPr>
          <p:nvPr/>
        </p:nvSpPr>
        <p:spPr bwMode="auto">
          <a:xfrm>
            <a:off x="228600" y="5867400"/>
            <a:ext cx="152400" cy="152400"/>
          </a:xfrm>
          <a:prstGeom prst="flowChartExtra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73" name="AutoShape 37"/>
          <p:cNvSpPr>
            <a:spLocks noChangeArrowheads="1"/>
          </p:cNvSpPr>
          <p:nvPr/>
        </p:nvSpPr>
        <p:spPr bwMode="auto">
          <a:xfrm>
            <a:off x="228600" y="6400800"/>
            <a:ext cx="152400" cy="152400"/>
          </a:xfrm>
          <a:prstGeom prst="flowChartOr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74" name="AutoShape 72"/>
          <p:cNvSpPr>
            <a:spLocks noChangeArrowheads="1"/>
          </p:cNvSpPr>
          <p:nvPr/>
        </p:nvSpPr>
        <p:spPr bwMode="auto">
          <a:xfrm>
            <a:off x="228600" y="6172200"/>
            <a:ext cx="152400" cy="152400"/>
          </a:xfrm>
          <a:prstGeom prst="plus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75" name="Rectangle 173"/>
          <p:cNvSpPr>
            <a:spLocks noChangeArrowheads="1"/>
          </p:cNvSpPr>
          <p:nvPr/>
        </p:nvSpPr>
        <p:spPr bwMode="auto">
          <a:xfrm>
            <a:off x="228600" y="182563"/>
            <a:ext cx="8382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FF00"/>
                </a:solidFill>
                <a:latin typeface="Calibri" pitchFamily="34" charset="0"/>
              </a:rPr>
              <a:t>EYE CARE INFRASTRUCTURE IN NEPAL</a:t>
            </a:r>
            <a:endParaRPr lang="en-US" sz="3200">
              <a:solidFill>
                <a:srgbClr val="FFFF00"/>
              </a:solidFill>
              <a:latin typeface="Calibri" pitchFamily="34" charset="0"/>
            </a:endParaRPr>
          </a:p>
        </p:txBody>
      </p:sp>
      <p:grpSp>
        <p:nvGrpSpPr>
          <p:cNvPr id="2" name="Group 110"/>
          <p:cNvGrpSpPr>
            <a:grpSpLocks/>
          </p:cNvGrpSpPr>
          <p:nvPr/>
        </p:nvGrpSpPr>
        <p:grpSpPr bwMode="auto">
          <a:xfrm>
            <a:off x="4343400" y="2514600"/>
            <a:ext cx="3943350" cy="3995738"/>
            <a:chOff x="4343400" y="2514600"/>
            <a:chExt cx="3943350" cy="3995738"/>
          </a:xfrm>
        </p:grpSpPr>
        <p:sp>
          <p:nvSpPr>
            <p:cNvPr id="11371" name="AutoShape 72"/>
            <p:cNvSpPr>
              <a:spLocks noChangeArrowheads="1"/>
            </p:cNvSpPr>
            <p:nvPr/>
          </p:nvSpPr>
          <p:spPr bwMode="auto">
            <a:xfrm>
              <a:off x="6172200" y="2514600"/>
              <a:ext cx="152400" cy="152400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11372" name="Group 181"/>
            <p:cNvGrpSpPr>
              <a:grpSpLocks/>
            </p:cNvGrpSpPr>
            <p:nvPr/>
          </p:nvGrpSpPr>
          <p:grpSpPr bwMode="auto">
            <a:xfrm>
              <a:off x="4343400" y="2514600"/>
              <a:ext cx="3943350" cy="3995738"/>
              <a:chOff x="4343400" y="2362200"/>
              <a:chExt cx="3943350" cy="3995737"/>
            </a:xfrm>
          </p:grpSpPr>
          <p:sp>
            <p:nvSpPr>
              <p:cNvPr id="11373" name="AutoShape 72"/>
              <p:cNvSpPr>
                <a:spLocks noChangeArrowheads="1"/>
              </p:cNvSpPr>
              <p:nvPr/>
            </p:nvSpPr>
            <p:spPr bwMode="auto">
              <a:xfrm>
                <a:off x="8134350" y="6205537"/>
                <a:ext cx="152400" cy="152400"/>
              </a:xfrm>
              <a:prstGeom prst="plus">
                <a:avLst>
                  <a:gd name="adj" fmla="val 25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1374" name="AutoShape 72"/>
              <p:cNvSpPr>
                <a:spLocks noChangeArrowheads="1"/>
              </p:cNvSpPr>
              <p:nvPr/>
            </p:nvSpPr>
            <p:spPr bwMode="auto">
              <a:xfrm>
                <a:off x="5715000" y="2362200"/>
                <a:ext cx="152400" cy="152400"/>
              </a:xfrm>
              <a:prstGeom prst="plus">
                <a:avLst>
                  <a:gd name="adj" fmla="val 25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1375" name="AutoShape 72"/>
              <p:cNvSpPr>
                <a:spLocks noChangeArrowheads="1"/>
              </p:cNvSpPr>
              <p:nvPr/>
            </p:nvSpPr>
            <p:spPr bwMode="auto">
              <a:xfrm>
                <a:off x="5943600" y="2362200"/>
                <a:ext cx="152400" cy="152400"/>
              </a:xfrm>
              <a:prstGeom prst="plus">
                <a:avLst>
                  <a:gd name="adj" fmla="val 25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1376" name="AutoShape 72"/>
              <p:cNvSpPr>
                <a:spLocks noChangeArrowheads="1"/>
              </p:cNvSpPr>
              <p:nvPr/>
            </p:nvSpPr>
            <p:spPr bwMode="auto">
              <a:xfrm>
                <a:off x="5486400" y="2362200"/>
                <a:ext cx="152400" cy="152400"/>
              </a:xfrm>
              <a:prstGeom prst="plus">
                <a:avLst>
                  <a:gd name="adj" fmla="val 25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1377" name="AutoShape 72"/>
              <p:cNvSpPr>
                <a:spLocks noChangeArrowheads="1"/>
              </p:cNvSpPr>
              <p:nvPr/>
            </p:nvSpPr>
            <p:spPr bwMode="auto">
              <a:xfrm>
                <a:off x="7696200" y="6172199"/>
                <a:ext cx="152400" cy="152400"/>
              </a:xfrm>
              <a:prstGeom prst="plus">
                <a:avLst>
                  <a:gd name="adj" fmla="val 25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1378" name="AutoShape 72"/>
              <p:cNvSpPr>
                <a:spLocks noChangeArrowheads="1"/>
              </p:cNvSpPr>
              <p:nvPr/>
            </p:nvSpPr>
            <p:spPr bwMode="auto">
              <a:xfrm>
                <a:off x="4800600" y="5029199"/>
                <a:ext cx="152400" cy="152400"/>
              </a:xfrm>
              <a:prstGeom prst="plus">
                <a:avLst>
                  <a:gd name="adj" fmla="val 25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1379" name="AutoShape 72"/>
              <p:cNvSpPr>
                <a:spLocks noChangeArrowheads="1"/>
              </p:cNvSpPr>
              <p:nvPr/>
            </p:nvSpPr>
            <p:spPr bwMode="auto">
              <a:xfrm>
                <a:off x="4343400" y="3886200"/>
                <a:ext cx="152400" cy="152400"/>
              </a:xfrm>
              <a:prstGeom prst="plus">
                <a:avLst>
                  <a:gd name="adj" fmla="val 25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1380" name="AutoShape 72"/>
              <p:cNvSpPr>
                <a:spLocks noChangeArrowheads="1"/>
              </p:cNvSpPr>
              <p:nvPr/>
            </p:nvSpPr>
            <p:spPr bwMode="auto">
              <a:xfrm>
                <a:off x="6019800" y="5029200"/>
                <a:ext cx="152400" cy="152400"/>
              </a:xfrm>
              <a:prstGeom prst="plus">
                <a:avLst>
                  <a:gd name="adj" fmla="val 25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</p:grpSp>
      <p:grpSp>
        <p:nvGrpSpPr>
          <p:cNvPr id="11277" name="Group 183"/>
          <p:cNvGrpSpPr>
            <a:grpSpLocks/>
          </p:cNvGrpSpPr>
          <p:nvPr/>
        </p:nvGrpSpPr>
        <p:grpSpPr bwMode="auto">
          <a:xfrm>
            <a:off x="914400" y="2286000"/>
            <a:ext cx="7766050" cy="4343400"/>
            <a:chOff x="762000" y="2052828"/>
            <a:chExt cx="8066189" cy="4430462"/>
          </a:xfrm>
        </p:grpSpPr>
        <p:sp>
          <p:nvSpPr>
            <p:cNvPr id="11352" name="AutoShape 45"/>
            <p:cNvSpPr>
              <a:spLocks noChangeArrowheads="1"/>
            </p:cNvSpPr>
            <p:nvPr/>
          </p:nvSpPr>
          <p:spPr bwMode="auto">
            <a:xfrm>
              <a:off x="5747238" y="2052828"/>
              <a:ext cx="152400" cy="152400"/>
            </a:xfrm>
            <a:prstGeom prst="flowChartExtra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353" name="AutoShape 44"/>
            <p:cNvSpPr>
              <a:spLocks noChangeArrowheads="1"/>
            </p:cNvSpPr>
            <p:nvPr/>
          </p:nvSpPr>
          <p:spPr bwMode="auto">
            <a:xfrm>
              <a:off x="8121824" y="6097708"/>
              <a:ext cx="152400" cy="152400"/>
            </a:xfrm>
            <a:prstGeom prst="flowChartExtra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354" name="AutoShape 44"/>
            <p:cNvSpPr>
              <a:spLocks noChangeArrowheads="1"/>
            </p:cNvSpPr>
            <p:nvPr/>
          </p:nvSpPr>
          <p:spPr bwMode="auto">
            <a:xfrm>
              <a:off x="8121162" y="6330890"/>
              <a:ext cx="152400" cy="152400"/>
            </a:xfrm>
            <a:prstGeom prst="flowChartExtra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355" name="AutoShape 44"/>
            <p:cNvSpPr>
              <a:spLocks noChangeArrowheads="1"/>
            </p:cNvSpPr>
            <p:nvPr/>
          </p:nvSpPr>
          <p:spPr bwMode="auto">
            <a:xfrm>
              <a:off x="8675789" y="6175435"/>
              <a:ext cx="152400" cy="152400"/>
            </a:xfrm>
            <a:prstGeom prst="flowChartExtra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356" name="AutoShape 44"/>
            <p:cNvSpPr>
              <a:spLocks noChangeArrowheads="1"/>
            </p:cNvSpPr>
            <p:nvPr/>
          </p:nvSpPr>
          <p:spPr bwMode="auto">
            <a:xfrm>
              <a:off x="6855069" y="5942253"/>
              <a:ext cx="152400" cy="152400"/>
            </a:xfrm>
            <a:prstGeom prst="flowChartExtra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357" name="AutoShape 44"/>
            <p:cNvSpPr>
              <a:spLocks noChangeArrowheads="1"/>
            </p:cNvSpPr>
            <p:nvPr/>
          </p:nvSpPr>
          <p:spPr bwMode="auto">
            <a:xfrm>
              <a:off x="6538546" y="6097708"/>
              <a:ext cx="152400" cy="152400"/>
            </a:xfrm>
            <a:prstGeom prst="flowChartExtra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358" name="AutoShape 44"/>
            <p:cNvSpPr>
              <a:spLocks noChangeArrowheads="1"/>
            </p:cNvSpPr>
            <p:nvPr/>
          </p:nvSpPr>
          <p:spPr bwMode="auto">
            <a:xfrm>
              <a:off x="5193323" y="5631344"/>
              <a:ext cx="152400" cy="152400"/>
            </a:xfrm>
            <a:prstGeom prst="flowChartExtra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359" name="AutoShape 44"/>
            <p:cNvSpPr>
              <a:spLocks noChangeArrowheads="1"/>
            </p:cNvSpPr>
            <p:nvPr/>
          </p:nvSpPr>
          <p:spPr bwMode="auto">
            <a:xfrm>
              <a:off x="5715000" y="5942253"/>
              <a:ext cx="152400" cy="152400"/>
            </a:xfrm>
            <a:prstGeom prst="flowChartExtra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360" name="AutoShape 44"/>
            <p:cNvSpPr>
              <a:spLocks noChangeArrowheads="1"/>
            </p:cNvSpPr>
            <p:nvPr/>
          </p:nvSpPr>
          <p:spPr bwMode="auto">
            <a:xfrm>
              <a:off x="5588977" y="5006340"/>
              <a:ext cx="152400" cy="152400"/>
            </a:xfrm>
            <a:prstGeom prst="flowChartExtra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361" name="AutoShape 42"/>
            <p:cNvSpPr>
              <a:spLocks noChangeArrowheads="1"/>
            </p:cNvSpPr>
            <p:nvPr/>
          </p:nvSpPr>
          <p:spPr bwMode="auto">
            <a:xfrm>
              <a:off x="6063761" y="2052828"/>
              <a:ext cx="152400" cy="152400"/>
            </a:xfrm>
            <a:prstGeom prst="flowChartExtra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362" name="AutoShape 43"/>
            <p:cNvSpPr>
              <a:spLocks noChangeArrowheads="1"/>
            </p:cNvSpPr>
            <p:nvPr/>
          </p:nvSpPr>
          <p:spPr bwMode="auto">
            <a:xfrm>
              <a:off x="6063761" y="2441448"/>
              <a:ext cx="152400" cy="152400"/>
            </a:xfrm>
            <a:prstGeom prst="flowChartExtra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363" name="AutoShape 44"/>
            <p:cNvSpPr>
              <a:spLocks noChangeArrowheads="1"/>
            </p:cNvSpPr>
            <p:nvPr/>
          </p:nvSpPr>
          <p:spPr bwMode="auto">
            <a:xfrm>
              <a:off x="5668108" y="2441448"/>
              <a:ext cx="152400" cy="152400"/>
            </a:xfrm>
            <a:prstGeom prst="flowChartExtra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364" name="AutoShape 44"/>
            <p:cNvSpPr>
              <a:spLocks noChangeArrowheads="1"/>
            </p:cNvSpPr>
            <p:nvPr/>
          </p:nvSpPr>
          <p:spPr bwMode="auto">
            <a:xfrm>
              <a:off x="4883047" y="4776342"/>
              <a:ext cx="152400" cy="152400"/>
            </a:xfrm>
            <a:prstGeom prst="flowChartExtra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365" name="AutoShape 44"/>
            <p:cNvSpPr>
              <a:spLocks noChangeArrowheads="1"/>
            </p:cNvSpPr>
            <p:nvPr/>
          </p:nvSpPr>
          <p:spPr bwMode="auto">
            <a:xfrm>
              <a:off x="4402015" y="3607308"/>
              <a:ext cx="152400" cy="152400"/>
            </a:xfrm>
            <a:prstGeom prst="flowChartExtra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366" name="AutoShape 44"/>
            <p:cNvSpPr>
              <a:spLocks noChangeArrowheads="1"/>
            </p:cNvSpPr>
            <p:nvPr/>
          </p:nvSpPr>
          <p:spPr bwMode="auto">
            <a:xfrm>
              <a:off x="3810000" y="4495800"/>
              <a:ext cx="152400" cy="152400"/>
            </a:xfrm>
            <a:prstGeom prst="flowChartExtra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367" name="AutoShape 44"/>
            <p:cNvSpPr>
              <a:spLocks noChangeArrowheads="1"/>
            </p:cNvSpPr>
            <p:nvPr/>
          </p:nvSpPr>
          <p:spPr bwMode="auto">
            <a:xfrm>
              <a:off x="3769240" y="5087252"/>
              <a:ext cx="152400" cy="152400"/>
            </a:xfrm>
            <a:prstGeom prst="flowChartExtra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368" name="AutoShape 44"/>
            <p:cNvSpPr>
              <a:spLocks noChangeArrowheads="1"/>
            </p:cNvSpPr>
            <p:nvPr/>
          </p:nvSpPr>
          <p:spPr bwMode="auto">
            <a:xfrm>
              <a:off x="3215275" y="5087252"/>
              <a:ext cx="152400" cy="152400"/>
            </a:xfrm>
            <a:prstGeom prst="flowChartExtra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369" name="AutoShape 44"/>
            <p:cNvSpPr>
              <a:spLocks noChangeArrowheads="1"/>
            </p:cNvSpPr>
            <p:nvPr/>
          </p:nvSpPr>
          <p:spPr bwMode="auto">
            <a:xfrm>
              <a:off x="2514600" y="4229195"/>
              <a:ext cx="152400" cy="152400"/>
            </a:xfrm>
            <a:prstGeom prst="flowChartExtra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370" name="AutoShape 44"/>
            <p:cNvSpPr>
              <a:spLocks noChangeArrowheads="1"/>
            </p:cNvSpPr>
            <p:nvPr/>
          </p:nvSpPr>
          <p:spPr bwMode="auto">
            <a:xfrm>
              <a:off x="762000" y="3377249"/>
              <a:ext cx="152400" cy="152400"/>
            </a:xfrm>
            <a:prstGeom prst="flowChartExtra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1278" name="AutoShape 44"/>
          <p:cNvSpPr>
            <a:spLocks noChangeArrowheads="1"/>
          </p:cNvSpPr>
          <p:nvPr/>
        </p:nvSpPr>
        <p:spPr bwMode="auto">
          <a:xfrm>
            <a:off x="1981200" y="4572000"/>
            <a:ext cx="152400" cy="152400"/>
          </a:xfrm>
          <a:prstGeom prst="flowChartExtra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533400" y="1143000"/>
            <a:ext cx="8153400" cy="5475288"/>
            <a:chOff x="336" y="720"/>
            <a:chExt cx="5136" cy="3449"/>
          </a:xfrm>
        </p:grpSpPr>
        <p:sp>
          <p:nvSpPr>
            <p:cNvPr id="11289" name="AutoShape 37"/>
            <p:cNvSpPr>
              <a:spLocks noChangeArrowheads="1"/>
            </p:cNvSpPr>
            <p:nvPr/>
          </p:nvSpPr>
          <p:spPr bwMode="auto">
            <a:xfrm>
              <a:off x="3696" y="1680"/>
              <a:ext cx="89" cy="89"/>
            </a:xfrm>
            <a:prstGeom prst="flowChartOr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11290" name="Group 112"/>
            <p:cNvGrpSpPr>
              <a:grpSpLocks/>
            </p:cNvGrpSpPr>
            <p:nvPr/>
          </p:nvGrpSpPr>
          <p:grpSpPr bwMode="auto">
            <a:xfrm>
              <a:off x="336" y="720"/>
              <a:ext cx="5136" cy="3449"/>
              <a:chOff x="533400" y="1143000"/>
              <a:chExt cx="8153400" cy="5475288"/>
            </a:xfrm>
          </p:grpSpPr>
          <p:sp>
            <p:nvSpPr>
              <p:cNvPr id="11291" name="AutoShape 37"/>
              <p:cNvSpPr>
                <a:spLocks noChangeArrowheads="1"/>
              </p:cNvSpPr>
              <p:nvPr/>
            </p:nvSpPr>
            <p:spPr bwMode="auto">
              <a:xfrm>
                <a:off x="2971800" y="4114800"/>
                <a:ext cx="140576" cy="141691"/>
              </a:xfrm>
              <a:prstGeom prst="flowChartOr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1292" name="AutoShape 37"/>
              <p:cNvSpPr>
                <a:spLocks noChangeArrowheads="1"/>
              </p:cNvSpPr>
              <p:nvPr/>
            </p:nvSpPr>
            <p:spPr bwMode="auto">
              <a:xfrm>
                <a:off x="914400" y="3276600"/>
                <a:ext cx="140576" cy="141691"/>
              </a:xfrm>
              <a:prstGeom prst="flowChartOr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1293" name="AutoShape 37"/>
              <p:cNvSpPr>
                <a:spLocks noChangeArrowheads="1"/>
              </p:cNvSpPr>
              <p:nvPr/>
            </p:nvSpPr>
            <p:spPr bwMode="auto">
              <a:xfrm>
                <a:off x="1295400" y="3429000"/>
                <a:ext cx="140576" cy="141691"/>
              </a:xfrm>
              <a:prstGeom prst="flowChartOr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1294" name="AutoShape 37"/>
              <p:cNvSpPr>
                <a:spLocks noChangeArrowheads="1"/>
              </p:cNvSpPr>
              <p:nvPr/>
            </p:nvSpPr>
            <p:spPr bwMode="auto">
              <a:xfrm>
                <a:off x="914400" y="2362200"/>
                <a:ext cx="140576" cy="141691"/>
              </a:xfrm>
              <a:prstGeom prst="flowChartOr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1295" name="AutoShape 37"/>
              <p:cNvSpPr>
                <a:spLocks noChangeArrowheads="1"/>
              </p:cNvSpPr>
              <p:nvPr/>
            </p:nvSpPr>
            <p:spPr bwMode="auto">
              <a:xfrm>
                <a:off x="609600" y="2362200"/>
                <a:ext cx="140576" cy="141691"/>
              </a:xfrm>
              <a:prstGeom prst="flowChartOr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grpSp>
            <p:nvGrpSpPr>
              <p:cNvPr id="11296" name="Group 109"/>
              <p:cNvGrpSpPr>
                <a:grpSpLocks/>
              </p:cNvGrpSpPr>
              <p:nvPr/>
            </p:nvGrpSpPr>
            <p:grpSpPr bwMode="auto">
              <a:xfrm>
                <a:off x="533400" y="1143000"/>
                <a:ext cx="8153400" cy="5475288"/>
                <a:chOff x="533400" y="1143000"/>
                <a:chExt cx="8153400" cy="5475288"/>
              </a:xfrm>
            </p:grpSpPr>
            <p:grpSp>
              <p:nvGrpSpPr>
                <p:cNvPr id="11297" name="Group 108"/>
                <p:cNvGrpSpPr>
                  <a:grpSpLocks/>
                </p:cNvGrpSpPr>
                <p:nvPr/>
              </p:nvGrpSpPr>
              <p:grpSpPr bwMode="auto">
                <a:xfrm>
                  <a:off x="533400" y="2514600"/>
                  <a:ext cx="8153400" cy="4103688"/>
                  <a:chOff x="533400" y="2514600"/>
                  <a:chExt cx="8153400" cy="4103688"/>
                </a:xfrm>
              </p:grpSpPr>
              <p:sp>
                <p:nvSpPr>
                  <p:cNvPr id="11299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6553200" y="6248020"/>
                    <a:ext cx="140576" cy="141691"/>
                  </a:xfrm>
                  <a:prstGeom prst="flowChartOr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11300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8305800" y="4952752"/>
                    <a:ext cx="140576" cy="141691"/>
                  </a:xfrm>
                  <a:prstGeom prst="flowChartOr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11301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8458200" y="5333713"/>
                    <a:ext cx="140576" cy="141691"/>
                  </a:xfrm>
                  <a:prstGeom prst="flowChartOr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11302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8546224" y="5746755"/>
                    <a:ext cx="140576" cy="141691"/>
                  </a:xfrm>
                  <a:prstGeom prst="flowChartOr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11303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7315200" y="5638483"/>
                    <a:ext cx="140576" cy="141691"/>
                  </a:xfrm>
                  <a:prstGeom prst="flowChartOr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11304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7924800" y="5714674"/>
                    <a:ext cx="140576" cy="141691"/>
                  </a:xfrm>
                  <a:prstGeom prst="flowChartOr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11305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7632481" y="4896610"/>
                    <a:ext cx="140576" cy="141691"/>
                  </a:xfrm>
                  <a:prstGeom prst="flowChartOr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11306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7543800" y="5257521"/>
                    <a:ext cx="140576" cy="141691"/>
                  </a:xfrm>
                  <a:prstGeom prst="flowChartOr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11307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7070178" y="5675910"/>
                    <a:ext cx="140576" cy="141691"/>
                  </a:xfrm>
                  <a:prstGeom prst="flowChartOr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11308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7772400" y="6019800"/>
                    <a:ext cx="140576" cy="141691"/>
                  </a:xfrm>
                  <a:prstGeom prst="flowChartOr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11309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6858000" y="6248020"/>
                    <a:ext cx="140576" cy="141691"/>
                  </a:xfrm>
                  <a:prstGeom prst="flowChartOr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11310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7162800" y="4876560"/>
                    <a:ext cx="140576" cy="141691"/>
                  </a:xfrm>
                  <a:prstGeom prst="flowChartOr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11311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7315200" y="6476597"/>
                    <a:ext cx="140576" cy="141691"/>
                  </a:xfrm>
                  <a:prstGeom prst="flowChartOr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11312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6934200" y="5257521"/>
                    <a:ext cx="140576" cy="141691"/>
                  </a:xfrm>
                  <a:prstGeom prst="flowChartOr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11313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6578162" y="4684074"/>
                    <a:ext cx="140576" cy="141691"/>
                  </a:xfrm>
                  <a:prstGeom prst="flowChartOr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11314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6437586" y="5109146"/>
                    <a:ext cx="140576" cy="141691"/>
                  </a:xfrm>
                  <a:prstGeom prst="flowChartOr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11315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5867400" y="5029200"/>
                    <a:ext cx="140576" cy="141691"/>
                  </a:xfrm>
                  <a:prstGeom prst="flowChartOr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11316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6015859" y="4967456"/>
                    <a:ext cx="140576" cy="141691"/>
                  </a:xfrm>
                  <a:prstGeom prst="flowChartOr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11317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4724175"/>
                    <a:ext cx="140576" cy="141691"/>
                  </a:xfrm>
                  <a:prstGeom prst="flowChartOr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11318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5943600" y="5790867"/>
                    <a:ext cx="140576" cy="141691"/>
                  </a:xfrm>
                  <a:prstGeom prst="flowChartOr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11319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6019800" y="6019444"/>
                    <a:ext cx="140576" cy="141691"/>
                  </a:xfrm>
                  <a:prstGeom prst="flowChartOr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11320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5486400" y="5943600"/>
                    <a:ext cx="140576" cy="141691"/>
                  </a:xfrm>
                  <a:prstGeom prst="flowChartOr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11321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6553200" y="5562600"/>
                    <a:ext cx="140576" cy="141691"/>
                  </a:xfrm>
                  <a:prstGeom prst="flowChartOr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11322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6324600" y="6248400"/>
                    <a:ext cx="140576" cy="141691"/>
                  </a:xfrm>
                  <a:prstGeom prst="flowChartOr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11323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5486400" y="5562290"/>
                    <a:ext cx="140576" cy="141691"/>
                  </a:xfrm>
                  <a:prstGeom prst="flowChartOr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11324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5638800" y="4647984"/>
                    <a:ext cx="140576" cy="141691"/>
                  </a:xfrm>
                  <a:prstGeom prst="flowChartOr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11325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5334000" y="5181329"/>
                    <a:ext cx="140576" cy="141691"/>
                  </a:xfrm>
                  <a:prstGeom prst="flowChartOr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11326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5715000" y="4190830"/>
                    <a:ext cx="140576" cy="141691"/>
                  </a:xfrm>
                  <a:prstGeom prst="flowChartOr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11327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5181600" y="3886061"/>
                    <a:ext cx="140576" cy="141691"/>
                  </a:xfrm>
                  <a:prstGeom prst="flowChartOr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11328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5334000" y="4724175"/>
                    <a:ext cx="140576" cy="141691"/>
                  </a:xfrm>
                  <a:prstGeom prst="flowChartOr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11329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4750676" y="4117310"/>
                    <a:ext cx="140576" cy="141691"/>
                  </a:xfrm>
                  <a:prstGeom prst="flowChartOr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11330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4118084" y="4329847"/>
                    <a:ext cx="140576" cy="141691"/>
                  </a:xfrm>
                  <a:prstGeom prst="flowChartOr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11331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4114800" y="5181600"/>
                    <a:ext cx="140576" cy="141691"/>
                  </a:xfrm>
                  <a:prstGeom prst="flowChartOr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11332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3696357" y="4967456"/>
                    <a:ext cx="140576" cy="141691"/>
                  </a:xfrm>
                  <a:prstGeom prst="flowChartOr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11333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3415205" y="4542383"/>
                    <a:ext cx="140576" cy="141691"/>
                  </a:xfrm>
                  <a:prstGeom prst="flowChartOr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11334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3485493" y="4259001"/>
                    <a:ext cx="140576" cy="141691"/>
                  </a:xfrm>
                  <a:prstGeom prst="flowChartOr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11335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3429000" y="4953000"/>
                    <a:ext cx="140576" cy="141691"/>
                  </a:xfrm>
                  <a:prstGeom prst="flowChartOr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11336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3124200" y="5105400"/>
                    <a:ext cx="140576" cy="141691"/>
                  </a:xfrm>
                  <a:prstGeom prst="flowChartOr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11337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3204341" y="4259001"/>
                    <a:ext cx="140576" cy="141691"/>
                  </a:xfrm>
                  <a:prstGeom prst="flowChartOr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11338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3836933" y="4188156"/>
                    <a:ext cx="140576" cy="141691"/>
                  </a:xfrm>
                  <a:prstGeom prst="flowChartOr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11339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2514600" y="3124200"/>
                    <a:ext cx="140576" cy="141691"/>
                  </a:xfrm>
                  <a:prstGeom prst="flowChartOr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11340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2438400" y="3733676"/>
                    <a:ext cx="140576" cy="141691"/>
                  </a:xfrm>
                  <a:prstGeom prst="flowChartOr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11341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1905000" y="2895600"/>
                    <a:ext cx="140576" cy="141691"/>
                  </a:xfrm>
                  <a:prstGeom prst="flowChartOr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11342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1981200" y="3352800"/>
                    <a:ext cx="140576" cy="141691"/>
                  </a:xfrm>
                  <a:prstGeom prst="flowChartOr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11343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1939159" y="3763083"/>
                    <a:ext cx="140576" cy="141691"/>
                  </a:xfrm>
                  <a:prstGeom prst="flowChartOr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11344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1658007" y="4046465"/>
                    <a:ext cx="140576" cy="141691"/>
                  </a:xfrm>
                  <a:prstGeom prst="flowChartOr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11345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2852902" y="4613228"/>
                    <a:ext cx="140576" cy="141691"/>
                  </a:xfrm>
                  <a:prstGeom prst="flowChartOr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11346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2590800" y="4724400"/>
                    <a:ext cx="140576" cy="141691"/>
                  </a:xfrm>
                  <a:prstGeom prst="flowChartOr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11347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1306567" y="3692238"/>
                    <a:ext cx="140576" cy="141691"/>
                  </a:xfrm>
                  <a:prstGeom prst="flowChartOr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11348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533400" y="3338011"/>
                    <a:ext cx="140576" cy="141691"/>
                  </a:xfrm>
                  <a:prstGeom prst="flowChartOr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11349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814552" y="2629556"/>
                    <a:ext cx="140576" cy="141691"/>
                  </a:xfrm>
                  <a:prstGeom prst="flowChartOr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11350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2286000" y="2514600"/>
                    <a:ext cx="140576" cy="141691"/>
                  </a:xfrm>
                  <a:prstGeom prst="flowChartOr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11351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1143000" y="2971754"/>
                    <a:ext cx="140576" cy="141691"/>
                  </a:xfrm>
                  <a:prstGeom prst="flowChartOr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r>
                      <a:rPr lang="en-US">
                        <a:latin typeface="Calibri" pitchFamily="34" charset="0"/>
                      </a:rPr>
                      <a:t>  </a:t>
                    </a:r>
                  </a:p>
                </p:txBody>
              </p:sp>
            </p:grpSp>
            <p:sp>
              <p:nvSpPr>
                <p:cNvPr id="11298" name="AutoShape 37"/>
                <p:cNvSpPr>
                  <a:spLocks noChangeArrowheads="1"/>
                </p:cNvSpPr>
                <p:nvPr/>
              </p:nvSpPr>
              <p:spPr bwMode="auto">
                <a:xfrm>
                  <a:off x="1828800" y="1143000"/>
                  <a:ext cx="140576" cy="141691"/>
                </a:xfrm>
                <a:prstGeom prst="flowChartOr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</p:grpSp>
      <p:sp>
        <p:nvSpPr>
          <p:cNvPr id="11280" name="AutoShape 72"/>
          <p:cNvSpPr>
            <a:spLocks noChangeArrowheads="1"/>
          </p:cNvSpPr>
          <p:nvPr/>
        </p:nvSpPr>
        <p:spPr bwMode="auto">
          <a:xfrm>
            <a:off x="4495800" y="4191000"/>
            <a:ext cx="152400" cy="152400"/>
          </a:xfrm>
          <a:prstGeom prst="plus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81" name="AutoShape 72"/>
          <p:cNvSpPr>
            <a:spLocks noChangeArrowheads="1"/>
          </p:cNvSpPr>
          <p:nvPr/>
        </p:nvSpPr>
        <p:spPr bwMode="auto">
          <a:xfrm>
            <a:off x="3962400" y="4876800"/>
            <a:ext cx="152400" cy="152400"/>
          </a:xfrm>
          <a:prstGeom prst="plus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82" name="AutoShape 72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plus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83" name="AutoShape 72"/>
          <p:cNvSpPr>
            <a:spLocks noChangeArrowheads="1"/>
          </p:cNvSpPr>
          <p:nvPr/>
        </p:nvSpPr>
        <p:spPr bwMode="auto">
          <a:xfrm>
            <a:off x="5257800" y="5791200"/>
            <a:ext cx="152400" cy="152400"/>
          </a:xfrm>
          <a:prstGeom prst="plus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84" name="AutoShape 72"/>
          <p:cNvSpPr>
            <a:spLocks noChangeArrowheads="1"/>
          </p:cNvSpPr>
          <p:nvPr/>
        </p:nvSpPr>
        <p:spPr bwMode="auto">
          <a:xfrm>
            <a:off x="6477000" y="6096000"/>
            <a:ext cx="152400" cy="152400"/>
          </a:xfrm>
          <a:prstGeom prst="plus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85" name="AutoShape 44"/>
          <p:cNvSpPr>
            <a:spLocks noChangeArrowheads="1"/>
          </p:cNvSpPr>
          <p:nvPr/>
        </p:nvSpPr>
        <p:spPr bwMode="auto">
          <a:xfrm>
            <a:off x="4191000" y="5337175"/>
            <a:ext cx="146050" cy="149225"/>
          </a:xfrm>
          <a:prstGeom prst="flowChartExtra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86" name="AutoShape 37"/>
          <p:cNvSpPr>
            <a:spLocks noChangeArrowheads="1"/>
          </p:cNvSpPr>
          <p:nvPr/>
        </p:nvSpPr>
        <p:spPr bwMode="auto">
          <a:xfrm>
            <a:off x="1524000" y="1992313"/>
            <a:ext cx="141288" cy="141287"/>
          </a:xfrm>
          <a:prstGeom prst="flowChartOr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87" name="AutoShape 37"/>
          <p:cNvSpPr>
            <a:spLocks noChangeArrowheads="1"/>
          </p:cNvSpPr>
          <p:nvPr/>
        </p:nvSpPr>
        <p:spPr bwMode="auto">
          <a:xfrm>
            <a:off x="838200" y="1676400"/>
            <a:ext cx="141288" cy="141288"/>
          </a:xfrm>
          <a:prstGeom prst="flowChartOr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88" name="AutoShape 37"/>
          <p:cNvSpPr>
            <a:spLocks noChangeArrowheads="1"/>
          </p:cNvSpPr>
          <p:nvPr/>
        </p:nvSpPr>
        <p:spPr bwMode="auto">
          <a:xfrm>
            <a:off x="4038600" y="3135313"/>
            <a:ext cx="141288" cy="141287"/>
          </a:xfrm>
          <a:prstGeom prst="flowChartOr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FFFF00"/>
                </a:solidFill>
                <a:ea typeface="ＭＳ Ｐゴシック" pitchFamily="34" charset="-128"/>
              </a:rPr>
              <a:t>Understanding the burden of Glaucoma 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4464050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en-US" sz="2400" dirty="0"/>
              <a:t>Hospital Based </a:t>
            </a:r>
            <a:r>
              <a:rPr lang="en-US" sz="2400" dirty="0" smtClean="0"/>
              <a:t>Data (2011)</a:t>
            </a:r>
            <a:endParaRPr lang="en-US" sz="2400" dirty="0"/>
          </a:p>
          <a:p>
            <a:pPr marL="0" indent="0" algn="ctr">
              <a:buFont typeface="Arial" charset="0"/>
              <a:buNone/>
              <a:defRPr/>
            </a:pPr>
            <a:r>
              <a:rPr lang="en-US" sz="2400" dirty="0"/>
              <a:t>Results from a Population </a:t>
            </a:r>
            <a:r>
              <a:rPr lang="en-US" sz="2400" dirty="0" smtClean="0"/>
              <a:t>Based Study (2010)</a:t>
            </a:r>
            <a:endParaRPr lang="en-US" sz="2400" dirty="0"/>
          </a:p>
          <a:p>
            <a:pPr marL="0" indent="0">
              <a:buFont typeface="Arial" charset="0"/>
              <a:buNone/>
              <a:defRPr/>
            </a:pPr>
            <a:endParaRPr lang="en-US" sz="2400" dirty="0" smtClean="0"/>
          </a:p>
          <a:p>
            <a:pPr marL="0" indent="0">
              <a:buFont typeface="Arial" charset="0"/>
              <a:buNone/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Clinical </a:t>
            </a:r>
            <a:r>
              <a:rPr lang="en-US" sz="2400" dirty="0"/>
              <a:t>Information from these data and the Implications</a:t>
            </a:r>
          </a:p>
          <a:p>
            <a:pPr>
              <a:defRPr/>
            </a:pPr>
            <a:r>
              <a:rPr lang="en-US" sz="2400" dirty="0"/>
              <a:t>Challenges &amp; Strategies adopted </a:t>
            </a:r>
          </a:p>
          <a:p>
            <a:pPr>
              <a:defRPr/>
            </a:pPr>
            <a:endParaRPr 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6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4|17.4|1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4|17.4|1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4|17.4|13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4|17.4|13.6"/>
</p:tagLst>
</file>

<file path=ppt/theme/theme1.xml><?xml version="1.0" encoding="utf-8"?>
<a:theme xmlns:a="http://schemas.openxmlformats.org/drawingml/2006/main" name="Twilight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4238</TotalTime>
  <Words>2528</Words>
  <Application>Microsoft Office PowerPoint</Application>
  <PresentationFormat>On-screen Show (4:3)</PresentationFormat>
  <Paragraphs>847</Paragraphs>
  <Slides>54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4" baseType="lpstr">
      <vt:lpstr>Times New Roman</vt:lpstr>
      <vt:lpstr>ＭＳ Ｐゴシック</vt:lpstr>
      <vt:lpstr>Arial</vt:lpstr>
      <vt:lpstr>Corbel</vt:lpstr>
      <vt:lpstr>Calibri</vt:lpstr>
      <vt:lpstr>Wingdings</vt:lpstr>
      <vt:lpstr>Tahoma</vt:lpstr>
      <vt:lpstr>Algerian</vt:lpstr>
      <vt:lpstr>Twilight</vt:lpstr>
      <vt:lpstr>Office Theme</vt:lpstr>
      <vt:lpstr>Challenges of Glaucoma Care in the Himalayas (Tibet and Nepal)</vt:lpstr>
      <vt:lpstr>Worldwide problem</vt:lpstr>
      <vt:lpstr>Blindness from Glaucoma</vt:lpstr>
      <vt:lpstr>TIBET</vt:lpstr>
      <vt:lpstr>NEPAL</vt:lpstr>
      <vt:lpstr>Causes of Blindness: Population based studies  Comparison 1981 and 2010</vt:lpstr>
      <vt:lpstr>Human Resource &amp; Eye Care Infrastructure in Nepal</vt:lpstr>
      <vt:lpstr>Slide 8</vt:lpstr>
      <vt:lpstr>Understanding the burden of Glaucoma </vt:lpstr>
      <vt:lpstr>Glaucoma Diagnoses ( 1 year) 2011 Hospital Based Data</vt:lpstr>
      <vt:lpstr>DATA from Tilganga Institute of Ophthalmology, Kathmandu (2011)</vt:lpstr>
      <vt:lpstr>Population Studies for Blindness</vt:lpstr>
      <vt:lpstr>Slide 13</vt:lpstr>
      <vt:lpstr>Results  </vt:lpstr>
      <vt:lpstr>Prevalence of Glaucoma in South Asia </vt:lpstr>
      <vt:lpstr>Comparison  Age, Sex, IOP, CCT and vCDR </vt:lpstr>
      <vt:lpstr>Ocular Biometric Measures   Different population based studies </vt:lpstr>
      <vt:lpstr>Demographics of Glaucoma Cases</vt:lpstr>
      <vt:lpstr>Visual Acuity Distribution of Glaucoma Cases</vt:lpstr>
      <vt:lpstr>Slide 20</vt:lpstr>
      <vt:lpstr>Slide 21</vt:lpstr>
      <vt:lpstr>Slide 22</vt:lpstr>
      <vt:lpstr>Slide 23</vt:lpstr>
      <vt:lpstr> Prevalence of Glaucoma in Bhaktapur district   Represents primarily a ‘ Newari ’ ethnic race   Although the ‘ Newari ’ race constitute a large proportion of the countries population, the results from the BGS does not represent the epidemiology of glaucoma in Nepal   </vt:lpstr>
      <vt:lpstr>Slide 25</vt:lpstr>
      <vt:lpstr>Slide 26</vt:lpstr>
      <vt:lpstr>Slide 27</vt:lpstr>
      <vt:lpstr>Slide 28</vt:lpstr>
      <vt:lpstr>Burden of Blindness from Glaucoma in Nepal</vt:lpstr>
      <vt:lpstr>Slide 30</vt:lpstr>
      <vt:lpstr>Training Programs for Glaucoma  </vt:lpstr>
      <vt:lpstr>Slide 32</vt:lpstr>
      <vt:lpstr>Slide 33</vt:lpstr>
      <vt:lpstr>Screening </vt:lpstr>
      <vt:lpstr>Opportunistic screening in 1 day  cataract screening clinics in the villages (2006)</vt:lpstr>
      <vt:lpstr>Slide 36</vt:lpstr>
      <vt:lpstr>Treatment</vt:lpstr>
      <vt:lpstr>Glaucoma Education &amp;  Awareness Programs (2003)</vt:lpstr>
      <vt:lpstr>Impact of GSG and Awareness Programs (2004- 2011)</vt:lpstr>
      <vt:lpstr>Slide 40</vt:lpstr>
      <vt:lpstr>Conclusion</vt:lpstr>
      <vt:lpstr>Slide 42</vt:lpstr>
      <vt:lpstr>Slide 43</vt:lpstr>
      <vt:lpstr>Bauddhanath, Kathmandu, Nepal   </vt:lpstr>
      <vt:lpstr>Slide 45</vt:lpstr>
      <vt:lpstr>Slide 46</vt:lpstr>
      <vt:lpstr>Achievement</vt:lpstr>
      <vt:lpstr>Slide 48</vt:lpstr>
      <vt:lpstr>Slide 49</vt:lpstr>
      <vt:lpstr>Slide 50</vt:lpstr>
      <vt:lpstr>Slide 51</vt:lpstr>
      <vt:lpstr>Demographic Profile</vt:lpstr>
      <vt:lpstr>Methods</vt:lpstr>
      <vt:lpstr>POAG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Glaucoma Epidemiology</dc:title>
  <dc:creator>Lance</dc:creator>
  <cp:lastModifiedBy>Alessandro Di Capua</cp:lastModifiedBy>
  <cp:revision>397</cp:revision>
  <cp:lastPrinted>2012-04-11T14:40:18Z</cp:lastPrinted>
  <dcterms:created xsi:type="dcterms:W3CDTF">2009-02-18T22:50:55Z</dcterms:created>
  <dcterms:modified xsi:type="dcterms:W3CDTF">2012-10-29T12:34:55Z</dcterms:modified>
</cp:coreProperties>
</file>